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61" r:id="rId3"/>
    <p:sldId id="263" r:id="rId4"/>
    <p:sldId id="264" r:id="rId5"/>
    <p:sldId id="265" r:id="rId6"/>
    <p:sldId id="262" r:id="rId7"/>
    <p:sldId id="266" r:id="rId8"/>
    <p:sldId id="267" r:id="rId9"/>
    <p:sldId id="259" r:id="rId10"/>
    <p:sldId id="260" r:id="rId11"/>
    <p:sldId id="268" r:id="rId12"/>
    <p:sldId id="269" r:id="rId13"/>
    <p:sldId id="270" r:id="rId14"/>
    <p:sldId id="271" r:id="rId15"/>
    <p:sldId id="272" r:id="rId16"/>
    <p:sldId id="273" r:id="rId17"/>
    <p:sldId id="274" r:id="rId18"/>
    <p:sldId id="275" r:id="rId19"/>
    <p:sldId id="276" r:id="rId20"/>
    <p:sldId id="277" r:id="rId21"/>
    <p:sldId id="281" r:id="rId22"/>
    <p:sldId id="288" r:id="rId23"/>
    <p:sldId id="287" r:id="rId24"/>
    <p:sldId id="282" r:id="rId25"/>
    <p:sldId id="284" r:id="rId26"/>
    <p:sldId id="283" r:id="rId27"/>
    <p:sldId id="285" r:id="rId28"/>
    <p:sldId id="289" r:id="rId29"/>
    <p:sldId id="290" r:id="rId30"/>
    <p:sldId id="291" r:id="rId31"/>
    <p:sldId id="292" r:id="rId32"/>
    <p:sldId id="279" r:id="rId33"/>
    <p:sldId id="293" r:id="rId34"/>
    <p:sldId id="280" r:id="rId35"/>
    <p:sldId id="286" r:id="rId36"/>
    <p:sldId id="278" r:id="rId37"/>
    <p:sldId id="256" r:id="rId38"/>
    <p:sldId id="294" r:id="rId39"/>
    <p:sldId id="295" r:id="rId40"/>
    <p:sldId id="296" r:id="rId41"/>
    <p:sldId id="297" r:id="rId42"/>
    <p:sldId id="298" r:id="rId43"/>
    <p:sldId id="299" r:id="rId44"/>
    <p:sldId id="300" r:id="rId45"/>
    <p:sldId id="258"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6" autoAdjust="0"/>
    <p:restoredTop sz="94660"/>
  </p:normalViewPr>
  <p:slideViewPr>
    <p:cSldViewPr snapToGrid="0">
      <p:cViewPr varScale="1">
        <p:scale>
          <a:sx n="102" d="100"/>
          <a:sy n="102" d="100"/>
        </p:scale>
        <p:origin x="896"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FF885-BE28-41C5-953A-08E03FAD48E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FCD3A89-C57B-44AF-A896-567772013E67}">
      <dgm:prSet phldrT="[Text]" custT="1"/>
      <dgm:spPr>
        <a:solidFill>
          <a:schemeClr val="accent1"/>
        </a:solidFill>
      </dgm:spPr>
      <dgm:t>
        <a:bodyPr/>
        <a:lstStyle/>
        <a:p>
          <a:r>
            <a:rPr lang="en-US" sz="1400" b="1" i="0" baseline="0" dirty="0">
              <a:latin typeface="Arial" panose="020B0604020202020204" pitchFamily="34" charset="0"/>
            </a:rPr>
            <a:t>Legal</a:t>
          </a:r>
        </a:p>
      </dgm:t>
    </dgm:pt>
    <dgm:pt modelId="{1BBEEC52-73CF-4CB4-AD7D-A0B0BF5E39FA}" type="parTrans" cxnId="{38A06CA4-F6BC-4121-BA61-D68FC4F9595B}">
      <dgm:prSet/>
      <dgm:spPr/>
      <dgm:t>
        <a:bodyPr/>
        <a:lstStyle/>
        <a:p>
          <a:endParaRPr lang="en-US"/>
        </a:p>
      </dgm:t>
    </dgm:pt>
    <dgm:pt modelId="{58E911B2-97E5-4B82-925E-5340CF99A039}" type="sibTrans" cxnId="{38A06CA4-F6BC-4121-BA61-D68FC4F9595B}">
      <dgm:prSet/>
      <dgm:spPr/>
      <dgm:t>
        <a:bodyPr/>
        <a:lstStyle/>
        <a:p>
          <a:endParaRPr lang="en-US"/>
        </a:p>
      </dgm:t>
    </dgm:pt>
    <dgm:pt modelId="{58538A1A-B6BF-4ED3-91D5-1BFB1C370902}">
      <dgm:prSet phldrT="[Text]" custT="1"/>
      <dgm:spPr/>
      <dgm:t>
        <a:bodyPr/>
        <a:lstStyle/>
        <a:p>
          <a:r>
            <a:rPr lang="en-US" sz="1400" b="1" dirty="0">
              <a:latin typeface="Arial" panose="020B0604020202020204" pitchFamily="34" charset="0"/>
              <a:cs typeface="Arial" panose="020B0604020202020204" pitchFamily="34" charset="0"/>
            </a:rPr>
            <a:t> Tax</a:t>
          </a:r>
        </a:p>
      </dgm:t>
    </dgm:pt>
    <dgm:pt modelId="{1B50EE5B-91EB-4B0C-83E1-90878EF6C7DC}" type="parTrans" cxnId="{5A77640C-3390-4C2F-B3FF-CB2704E3FDED}">
      <dgm:prSet/>
      <dgm:spPr/>
      <dgm:t>
        <a:bodyPr/>
        <a:lstStyle/>
        <a:p>
          <a:endParaRPr lang="en-US"/>
        </a:p>
      </dgm:t>
    </dgm:pt>
    <dgm:pt modelId="{449450D9-1A77-46F8-B533-F80B0700C652}" type="sibTrans" cxnId="{5A77640C-3390-4C2F-B3FF-CB2704E3FDED}">
      <dgm:prSet/>
      <dgm:spPr/>
      <dgm:t>
        <a:bodyPr/>
        <a:lstStyle/>
        <a:p>
          <a:endParaRPr lang="en-US"/>
        </a:p>
      </dgm:t>
    </dgm:pt>
    <dgm:pt modelId="{84F6012A-A165-4709-895B-98BB350C755D}">
      <dgm:prSet phldrT="[Text]" custT="1"/>
      <dgm:spPr/>
      <dgm:t>
        <a:bodyPr/>
        <a:lstStyle/>
        <a:p>
          <a:r>
            <a:rPr lang="en-US" sz="1400" b="1" i="0" baseline="0" dirty="0">
              <a:latin typeface="Arial" panose="020B0604020202020204" pitchFamily="34" charset="0"/>
            </a:rPr>
            <a:t>Insurance</a:t>
          </a:r>
        </a:p>
      </dgm:t>
    </dgm:pt>
    <dgm:pt modelId="{035DD455-CEC8-4B94-B94C-F18E2DF67894}" type="parTrans" cxnId="{2A135D37-1A99-48C3-A32C-33C5B7BE9C5D}">
      <dgm:prSet/>
      <dgm:spPr/>
      <dgm:t>
        <a:bodyPr/>
        <a:lstStyle/>
        <a:p>
          <a:endParaRPr lang="en-US"/>
        </a:p>
      </dgm:t>
    </dgm:pt>
    <dgm:pt modelId="{D91A9112-098C-45E4-A2CA-94E6645DB67D}" type="sibTrans" cxnId="{2A135D37-1A99-48C3-A32C-33C5B7BE9C5D}">
      <dgm:prSet/>
      <dgm:spPr/>
      <dgm:t>
        <a:bodyPr/>
        <a:lstStyle/>
        <a:p>
          <a:endParaRPr lang="en-US"/>
        </a:p>
      </dgm:t>
    </dgm:pt>
    <dgm:pt modelId="{2A3C05F6-7A78-481C-934C-9DDC3533574D}">
      <dgm:prSet phldrT="[Text]" custT="1"/>
      <dgm:spPr/>
      <dgm:t>
        <a:bodyPr/>
        <a:lstStyle/>
        <a:p>
          <a:r>
            <a:rPr lang="en-US" sz="1140" b="1" dirty="0">
              <a:latin typeface="Arial" panose="020B0604020202020204" pitchFamily="34" charset="0"/>
              <a:cs typeface="Arial" panose="020B0604020202020204" pitchFamily="34" charset="0"/>
            </a:rPr>
            <a:t>Investment</a:t>
          </a:r>
          <a:r>
            <a:rPr lang="en-US" sz="1140" b="1" i="0" baseline="0" dirty="0">
              <a:latin typeface="Arial" panose="020B0604020202020204" pitchFamily="34" charset="0"/>
              <a:cs typeface="Arial" panose="020B0604020202020204" pitchFamily="34" charset="0"/>
            </a:rPr>
            <a:t>s</a:t>
          </a:r>
        </a:p>
      </dgm:t>
    </dgm:pt>
    <dgm:pt modelId="{5D17CC99-CDFC-426A-8D8A-27663659B02E}" type="parTrans" cxnId="{F894C0A1-A747-4849-8C88-5BDAC1CFB7AC}">
      <dgm:prSet/>
      <dgm:spPr/>
      <dgm:t>
        <a:bodyPr/>
        <a:lstStyle/>
        <a:p>
          <a:endParaRPr lang="en-US"/>
        </a:p>
      </dgm:t>
    </dgm:pt>
    <dgm:pt modelId="{8D5B9555-C91B-4C67-B318-9EAFC374E4D7}" type="sibTrans" cxnId="{F894C0A1-A747-4849-8C88-5BDAC1CFB7AC}">
      <dgm:prSet/>
      <dgm:spPr/>
      <dgm:t>
        <a:bodyPr/>
        <a:lstStyle/>
        <a:p>
          <a:endParaRPr lang="en-US"/>
        </a:p>
      </dgm:t>
    </dgm:pt>
    <dgm:pt modelId="{55E088AD-F155-4589-A6F9-6C21FC7B90B2}">
      <dgm:prSet phldrT="[Text]" custT="1"/>
      <dgm:spPr/>
      <dgm:t>
        <a:bodyPr/>
        <a:lstStyle/>
        <a:p>
          <a:r>
            <a:rPr lang="en-US" sz="1400" b="1" dirty="0">
              <a:latin typeface="Arial" panose="020B0604020202020204" pitchFamily="34" charset="0"/>
              <a:cs typeface="Arial" panose="020B0604020202020204" pitchFamily="34" charset="0"/>
            </a:rPr>
            <a:t>Charitable</a:t>
          </a:r>
        </a:p>
      </dgm:t>
    </dgm:pt>
    <dgm:pt modelId="{24147495-6E13-4560-8DAF-6275628940C3}" type="parTrans" cxnId="{52CB915E-5381-4D80-9BF4-5B1EC8FF60D9}">
      <dgm:prSet/>
      <dgm:spPr/>
      <dgm:t>
        <a:bodyPr/>
        <a:lstStyle/>
        <a:p>
          <a:endParaRPr lang="en-US"/>
        </a:p>
      </dgm:t>
    </dgm:pt>
    <dgm:pt modelId="{0501BAEA-FA1B-4A5D-99A6-1F6E498DAB44}" type="sibTrans" cxnId="{52CB915E-5381-4D80-9BF4-5B1EC8FF60D9}">
      <dgm:prSet/>
      <dgm:spPr/>
      <dgm:t>
        <a:bodyPr/>
        <a:lstStyle/>
        <a:p>
          <a:endParaRPr lang="en-US"/>
        </a:p>
      </dgm:t>
    </dgm:pt>
    <dgm:pt modelId="{5CF8A23A-8D8F-45F6-AB1F-7AB99255BDCB}" type="pres">
      <dgm:prSet presAssocID="{D21FF885-BE28-41C5-953A-08E03FAD48E9}" presName="cycle" presStyleCnt="0">
        <dgm:presLayoutVars>
          <dgm:dir/>
          <dgm:resizeHandles val="exact"/>
        </dgm:presLayoutVars>
      </dgm:prSet>
      <dgm:spPr/>
    </dgm:pt>
    <dgm:pt modelId="{B1C4ABDE-546E-46BA-8FC2-665C7BB54D67}" type="pres">
      <dgm:prSet presAssocID="{0FCD3A89-C57B-44AF-A896-567772013E67}" presName="node" presStyleLbl="node1" presStyleIdx="0" presStyleCnt="5" custRadScaleRad="100087" custRadScaleInc="3812">
        <dgm:presLayoutVars>
          <dgm:bulletEnabled val="1"/>
        </dgm:presLayoutVars>
      </dgm:prSet>
      <dgm:spPr/>
    </dgm:pt>
    <dgm:pt modelId="{B8FA9B11-D2A4-4F1A-93E9-CDB5606B3DCC}" type="pres">
      <dgm:prSet presAssocID="{58E911B2-97E5-4B82-925E-5340CF99A039}" presName="sibTrans" presStyleLbl="sibTrans2D1" presStyleIdx="0" presStyleCnt="5"/>
      <dgm:spPr/>
    </dgm:pt>
    <dgm:pt modelId="{F15C5355-C4CE-44E5-821B-BEC9887265F1}" type="pres">
      <dgm:prSet presAssocID="{58E911B2-97E5-4B82-925E-5340CF99A039}" presName="connectorText" presStyleLbl="sibTrans2D1" presStyleIdx="0" presStyleCnt="5"/>
      <dgm:spPr/>
    </dgm:pt>
    <dgm:pt modelId="{F0E557CC-16F9-4131-883E-0837D40CED44}" type="pres">
      <dgm:prSet presAssocID="{58538A1A-B6BF-4ED3-91D5-1BFB1C370902}" presName="node" presStyleLbl="node1" presStyleIdx="1" presStyleCnt="5">
        <dgm:presLayoutVars>
          <dgm:bulletEnabled val="1"/>
        </dgm:presLayoutVars>
      </dgm:prSet>
      <dgm:spPr/>
    </dgm:pt>
    <dgm:pt modelId="{4AC2CD40-912D-4E17-A85D-9502A56EE124}" type="pres">
      <dgm:prSet presAssocID="{449450D9-1A77-46F8-B533-F80B0700C652}" presName="sibTrans" presStyleLbl="sibTrans2D1" presStyleIdx="1" presStyleCnt="5"/>
      <dgm:spPr/>
    </dgm:pt>
    <dgm:pt modelId="{868C7971-973B-4784-8D8E-B413C12B1EAB}" type="pres">
      <dgm:prSet presAssocID="{449450D9-1A77-46F8-B533-F80B0700C652}" presName="connectorText" presStyleLbl="sibTrans2D1" presStyleIdx="1" presStyleCnt="5"/>
      <dgm:spPr/>
    </dgm:pt>
    <dgm:pt modelId="{2FC7E85A-F683-4136-A657-84ECD6F0FB11}" type="pres">
      <dgm:prSet presAssocID="{84F6012A-A165-4709-895B-98BB350C755D}" presName="node" presStyleLbl="node1" presStyleIdx="2" presStyleCnt="5">
        <dgm:presLayoutVars>
          <dgm:bulletEnabled val="1"/>
        </dgm:presLayoutVars>
      </dgm:prSet>
      <dgm:spPr/>
    </dgm:pt>
    <dgm:pt modelId="{B02AAA3E-1FAB-4A7D-844F-531C0DB2468D}" type="pres">
      <dgm:prSet presAssocID="{D91A9112-098C-45E4-A2CA-94E6645DB67D}" presName="sibTrans" presStyleLbl="sibTrans2D1" presStyleIdx="2" presStyleCnt="5"/>
      <dgm:spPr/>
    </dgm:pt>
    <dgm:pt modelId="{E6037DD5-0ABF-440F-9EF7-1CA9A3389EFB}" type="pres">
      <dgm:prSet presAssocID="{D91A9112-098C-45E4-A2CA-94E6645DB67D}" presName="connectorText" presStyleLbl="sibTrans2D1" presStyleIdx="2" presStyleCnt="5"/>
      <dgm:spPr/>
    </dgm:pt>
    <dgm:pt modelId="{1C98D5CE-418F-4072-B5E4-896DC0D93DC1}" type="pres">
      <dgm:prSet presAssocID="{2A3C05F6-7A78-481C-934C-9DDC3533574D}" presName="node" presStyleLbl="node1" presStyleIdx="3" presStyleCnt="5">
        <dgm:presLayoutVars>
          <dgm:bulletEnabled val="1"/>
        </dgm:presLayoutVars>
      </dgm:prSet>
      <dgm:spPr/>
    </dgm:pt>
    <dgm:pt modelId="{BA01A41D-F3E1-4F1B-A0EC-4DAD9C98BCBB}" type="pres">
      <dgm:prSet presAssocID="{8D5B9555-C91B-4C67-B318-9EAFC374E4D7}" presName="sibTrans" presStyleLbl="sibTrans2D1" presStyleIdx="3" presStyleCnt="5"/>
      <dgm:spPr/>
    </dgm:pt>
    <dgm:pt modelId="{C6307CEB-D05E-49C2-8C53-9B975DBE8DBA}" type="pres">
      <dgm:prSet presAssocID="{8D5B9555-C91B-4C67-B318-9EAFC374E4D7}" presName="connectorText" presStyleLbl="sibTrans2D1" presStyleIdx="3" presStyleCnt="5"/>
      <dgm:spPr/>
    </dgm:pt>
    <dgm:pt modelId="{1A20A8D2-E3D4-44B2-9C63-A627451645B6}" type="pres">
      <dgm:prSet presAssocID="{55E088AD-F155-4589-A6F9-6C21FC7B90B2}" presName="node" presStyleLbl="node1" presStyleIdx="4" presStyleCnt="5" custScaleX="104083" custRadScaleRad="99642" custRadScaleInc="-4775">
        <dgm:presLayoutVars>
          <dgm:bulletEnabled val="1"/>
        </dgm:presLayoutVars>
      </dgm:prSet>
      <dgm:spPr/>
    </dgm:pt>
    <dgm:pt modelId="{70C66BF1-F11F-4755-A3C6-D1BD28F6831A}" type="pres">
      <dgm:prSet presAssocID="{0501BAEA-FA1B-4A5D-99A6-1F6E498DAB44}" presName="sibTrans" presStyleLbl="sibTrans2D1" presStyleIdx="4" presStyleCnt="5"/>
      <dgm:spPr/>
    </dgm:pt>
    <dgm:pt modelId="{FC031536-3DCD-4E50-8870-F5AFDA181B97}" type="pres">
      <dgm:prSet presAssocID="{0501BAEA-FA1B-4A5D-99A6-1F6E498DAB44}" presName="connectorText" presStyleLbl="sibTrans2D1" presStyleIdx="4" presStyleCnt="5"/>
      <dgm:spPr/>
    </dgm:pt>
  </dgm:ptLst>
  <dgm:cxnLst>
    <dgm:cxn modelId="{91091207-0E61-46F9-B472-61114BBE2FEC}" type="presOf" srcId="{D91A9112-098C-45E4-A2CA-94E6645DB67D}" destId="{E6037DD5-0ABF-440F-9EF7-1CA9A3389EFB}" srcOrd="1" destOrd="0" presId="urn:microsoft.com/office/officeart/2005/8/layout/cycle2"/>
    <dgm:cxn modelId="{5A77640C-3390-4C2F-B3FF-CB2704E3FDED}" srcId="{D21FF885-BE28-41C5-953A-08E03FAD48E9}" destId="{58538A1A-B6BF-4ED3-91D5-1BFB1C370902}" srcOrd="1" destOrd="0" parTransId="{1B50EE5B-91EB-4B0C-83E1-90878EF6C7DC}" sibTransId="{449450D9-1A77-46F8-B533-F80B0700C652}"/>
    <dgm:cxn modelId="{85162817-6412-4BC2-B178-79B7DAE28A4D}" type="presOf" srcId="{55E088AD-F155-4589-A6F9-6C21FC7B90B2}" destId="{1A20A8D2-E3D4-44B2-9C63-A627451645B6}" srcOrd="0" destOrd="0" presId="urn:microsoft.com/office/officeart/2005/8/layout/cycle2"/>
    <dgm:cxn modelId="{0DEDDF1F-FD5E-4AB4-865D-6ED5BA0B20F8}" type="presOf" srcId="{58538A1A-B6BF-4ED3-91D5-1BFB1C370902}" destId="{F0E557CC-16F9-4131-883E-0837D40CED44}" srcOrd="0" destOrd="0" presId="urn:microsoft.com/office/officeart/2005/8/layout/cycle2"/>
    <dgm:cxn modelId="{EA523428-E8B2-422F-8072-918CE22441F9}" type="presOf" srcId="{8D5B9555-C91B-4C67-B318-9EAFC374E4D7}" destId="{C6307CEB-D05E-49C2-8C53-9B975DBE8DBA}" srcOrd="1" destOrd="0" presId="urn:microsoft.com/office/officeart/2005/8/layout/cycle2"/>
    <dgm:cxn modelId="{CF2EC533-9C94-4CF5-8FDF-D198DA799324}" type="presOf" srcId="{2A3C05F6-7A78-481C-934C-9DDC3533574D}" destId="{1C98D5CE-418F-4072-B5E4-896DC0D93DC1}" srcOrd="0" destOrd="0" presId="urn:microsoft.com/office/officeart/2005/8/layout/cycle2"/>
    <dgm:cxn modelId="{2A135D37-1A99-48C3-A32C-33C5B7BE9C5D}" srcId="{D21FF885-BE28-41C5-953A-08E03FAD48E9}" destId="{84F6012A-A165-4709-895B-98BB350C755D}" srcOrd="2" destOrd="0" parTransId="{035DD455-CEC8-4B94-B94C-F18E2DF67894}" sibTransId="{D91A9112-098C-45E4-A2CA-94E6645DB67D}"/>
    <dgm:cxn modelId="{52CB915E-5381-4D80-9BF4-5B1EC8FF60D9}" srcId="{D21FF885-BE28-41C5-953A-08E03FAD48E9}" destId="{55E088AD-F155-4589-A6F9-6C21FC7B90B2}" srcOrd="4" destOrd="0" parTransId="{24147495-6E13-4560-8DAF-6275628940C3}" sibTransId="{0501BAEA-FA1B-4A5D-99A6-1F6E498DAB44}"/>
    <dgm:cxn modelId="{4A61F292-C92C-460F-8951-720EF69BE8F4}" type="presOf" srcId="{449450D9-1A77-46F8-B533-F80B0700C652}" destId="{868C7971-973B-4784-8D8E-B413C12B1EAB}" srcOrd="1" destOrd="0" presId="urn:microsoft.com/office/officeart/2005/8/layout/cycle2"/>
    <dgm:cxn modelId="{5486AD94-5B0B-4451-96ED-1155AF86E94A}" type="presOf" srcId="{0FCD3A89-C57B-44AF-A896-567772013E67}" destId="{B1C4ABDE-546E-46BA-8FC2-665C7BB54D67}" srcOrd="0" destOrd="0" presId="urn:microsoft.com/office/officeart/2005/8/layout/cycle2"/>
    <dgm:cxn modelId="{E9A9B594-3305-49EE-A002-2810EBCA2C20}" type="presOf" srcId="{0501BAEA-FA1B-4A5D-99A6-1F6E498DAB44}" destId="{FC031536-3DCD-4E50-8870-F5AFDA181B97}" srcOrd="1" destOrd="0" presId="urn:microsoft.com/office/officeart/2005/8/layout/cycle2"/>
    <dgm:cxn modelId="{6CF47499-4FFE-4DE1-B3E9-6BEBBBBD1CF4}" type="presOf" srcId="{D91A9112-098C-45E4-A2CA-94E6645DB67D}" destId="{B02AAA3E-1FAB-4A7D-844F-531C0DB2468D}" srcOrd="0" destOrd="0" presId="urn:microsoft.com/office/officeart/2005/8/layout/cycle2"/>
    <dgm:cxn modelId="{F894C0A1-A747-4849-8C88-5BDAC1CFB7AC}" srcId="{D21FF885-BE28-41C5-953A-08E03FAD48E9}" destId="{2A3C05F6-7A78-481C-934C-9DDC3533574D}" srcOrd="3" destOrd="0" parTransId="{5D17CC99-CDFC-426A-8D8A-27663659B02E}" sibTransId="{8D5B9555-C91B-4C67-B318-9EAFC374E4D7}"/>
    <dgm:cxn modelId="{38A06CA4-F6BC-4121-BA61-D68FC4F9595B}" srcId="{D21FF885-BE28-41C5-953A-08E03FAD48E9}" destId="{0FCD3A89-C57B-44AF-A896-567772013E67}" srcOrd="0" destOrd="0" parTransId="{1BBEEC52-73CF-4CB4-AD7D-A0B0BF5E39FA}" sibTransId="{58E911B2-97E5-4B82-925E-5340CF99A039}"/>
    <dgm:cxn modelId="{96AC90CD-02F1-4701-9EFF-CB72E57F8794}" type="presOf" srcId="{58E911B2-97E5-4B82-925E-5340CF99A039}" destId="{B8FA9B11-D2A4-4F1A-93E9-CDB5606B3DCC}" srcOrd="0" destOrd="0" presId="urn:microsoft.com/office/officeart/2005/8/layout/cycle2"/>
    <dgm:cxn modelId="{8869CBD1-6410-4700-A86A-DCA10AA644E9}" type="presOf" srcId="{84F6012A-A165-4709-895B-98BB350C755D}" destId="{2FC7E85A-F683-4136-A657-84ECD6F0FB11}" srcOrd="0" destOrd="0" presId="urn:microsoft.com/office/officeart/2005/8/layout/cycle2"/>
    <dgm:cxn modelId="{F5AD24D6-4959-4237-AC11-61E0E6377410}" type="presOf" srcId="{58E911B2-97E5-4B82-925E-5340CF99A039}" destId="{F15C5355-C4CE-44E5-821B-BEC9887265F1}" srcOrd="1" destOrd="0" presId="urn:microsoft.com/office/officeart/2005/8/layout/cycle2"/>
    <dgm:cxn modelId="{076439E4-2281-4E69-B56A-3E34F11E299B}" type="presOf" srcId="{D21FF885-BE28-41C5-953A-08E03FAD48E9}" destId="{5CF8A23A-8D8F-45F6-AB1F-7AB99255BDCB}" srcOrd="0" destOrd="0" presId="urn:microsoft.com/office/officeart/2005/8/layout/cycle2"/>
    <dgm:cxn modelId="{0634E1F7-B167-4939-AD92-54164E31050C}" type="presOf" srcId="{0501BAEA-FA1B-4A5D-99A6-1F6E498DAB44}" destId="{70C66BF1-F11F-4755-A3C6-D1BD28F6831A}" srcOrd="0" destOrd="0" presId="urn:microsoft.com/office/officeart/2005/8/layout/cycle2"/>
    <dgm:cxn modelId="{A949CEFB-DE43-4BA0-98A1-7B1E3E0A8716}" type="presOf" srcId="{449450D9-1A77-46F8-B533-F80B0700C652}" destId="{4AC2CD40-912D-4E17-A85D-9502A56EE124}" srcOrd="0" destOrd="0" presId="urn:microsoft.com/office/officeart/2005/8/layout/cycle2"/>
    <dgm:cxn modelId="{8DE803FF-55C0-4A4B-B365-117FCBE4665A}" type="presOf" srcId="{8D5B9555-C91B-4C67-B318-9EAFC374E4D7}" destId="{BA01A41D-F3E1-4F1B-A0EC-4DAD9C98BCBB}" srcOrd="0" destOrd="0" presId="urn:microsoft.com/office/officeart/2005/8/layout/cycle2"/>
    <dgm:cxn modelId="{74BDB1C4-A15E-479D-8401-98C8B08E8197}" type="presParOf" srcId="{5CF8A23A-8D8F-45F6-AB1F-7AB99255BDCB}" destId="{B1C4ABDE-546E-46BA-8FC2-665C7BB54D67}" srcOrd="0" destOrd="0" presId="urn:microsoft.com/office/officeart/2005/8/layout/cycle2"/>
    <dgm:cxn modelId="{8D381578-098D-4200-AA20-0E2BA3759A42}" type="presParOf" srcId="{5CF8A23A-8D8F-45F6-AB1F-7AB99255BDCB}" destId="{B8FA9B11-D2A4-4F1A-93E9-CDB5606B3DCC}" srcOrd="1" destOrd="0" presId="urn:microsoft.com/office/officeart/2005/8/layout/cycle2"/>
    <dgm:cxn modelId="{5F15EFA7-5D8A-4FDE-99E8-FF979AEFA592}" type="presParOf" srcId="{B8FA9B11-D2A4-4F1A-93E9-CDB5606B3DCC}" destId="{F15C5355-C4CE-44E5-821B-BEC9887265F1}" srcOrd="0" destOrd="0" presId="urn:microsoft.com/office/officeart/2005/8/layout/cycle2"/>
    <dgm:cxn modelId="{0F6E8C9E-C1C1-41A9-A8F8-F23CE2E51C55}" type="presParOf" srcId="{5CF8A23A-8D8F-45F6-AB1F-7AB99255BDCB}" destId="{F0E557CC-16F9-4131-883E-0837D40CED44}" srcOrd="2" destOrd="0" presId="urn:microsoft.com/office/officeart/2005/8/layout/cycle2"/>
    <dgm:cxn modelId="{0E50D72A-C704-4077-A586-E3C4F12F4827}" type="presParOf" srcId="{5CF8A23A-8D8F-45F6-AB1F-7AB99255BDCB}" destId="{4AC2CD40-912D-4E17-A85D-9502A56EE124}" srcOrd="3" destOrd="0" presId="urn:microsoft.com/office/officeart/2005/8/layout/cycle2"/>
    <dgm:cxn modelId="{946B374A-4EC3-4189-9ACF-500B7176C67A}" type="presParOf" srcId="{4AC2CD40-912D-4E17-A85D-9502A56EE124}" destId="{868C7971-973B-4784-8D8E-B413C12B1EAB}" srcOrd="0" destOrd="0" presId="urn:microsoft.com/office/officeart/2005/8/layout/cycle2"/>
    <dgm:cxn modelId="{C6B5D36B-E87C-4559-925E-FDD527A17EDE}" type="presParOf" srcId="{5CF8A23A-8D8F-45F6-AB1F-7AB99255BDCB}" destId="{2FC7E85A-F683-4136-A657-84ECD6F0FB11}" srcOrd="4" destOrd="0" presId="urn:microsoft.com/office/officeart/2005/8/layout/cycle2"/>
    <dgm:cxn modelId="{589CAED9-A6B3-4017-B499-E2360F2396F6}" type="presParOf" srcId="{5CF8A23A-8D8F-45F6-AB1F-7AB99255BDCB}" destId="{B02AAA3E-1FAB-4A7D-844F-531C0DB2468D}" srcOrd="5" destOrd="0" presId="urn:microsoft.com/office/officeart/2005/8/layout/cycle2"/>
    <dgm:cxn modelId="{840CD13D-56EF-43A4-AB87-6BC78D2B3B34}" type="presParOf" srcId="{B02AAA3E-1FAB-4A7D-844F-531C0DB2468D}" destId="{E6037DD5-0ABF-440F-9EF7-1CA9A3389EFB}" srcOrd="0" destOrd="0" presId="urn:microsoft.com/office/officeart/2005/8/layout/cycle2"/>
    <dgm:cxn modelId="{E61E048F-595B-4EEC-B066-9DF7B343B7C1}" type="presParOf" srcId="{5CF8A23A-8D8F-45F6-AB1F-7AB99255BDCB}" destId="{1C98D5CE-418F-4072-B5E4-896DC0D93DC1}" srcOrd="6" destOrd="0" presId="urn:microsoft.com/office/officeart/2005/8/layout/cycle2"/>
    <dgm:cxn modelId="{94DFF86B-582F-4528-8F5C-0AF279F8AE88}" type="presParOf" srcId="{5CF8A23A-8D8F-45F6-AB1F-7AB99255BDCB}" destId="{BA01A41D-F3E1-4F1B-A0EC-4DAD9C98BCBB}" srcOrd="7" destOrd="0" presId="urn:microsoft.com/office/officeart/2005/8/layout/cycle2"/>
    <dgm:cxn modelId="{428C62A6-277F-44BD-B40B-0EBBE863509E}" type="presParOf" srcId="{BA01A41D-F3E1-4F1B-A0EC-4DAD9C98BCBB}" destId="{C6307CEB-D05E-49C2-8C53-9B975DBE8DBA}" srcOrd="0" destOrd="0" presId="urn:microsoft.com/office/officeart/2005/8/layout/cycle2"/>
    <dgm:cxn modelId="{CEF3DC57-207A-4426-8389-8543F6404B6F}" type="presParOf" srcId="{5CF8A23A-8D8F-45F6-AB1F-7AB99255BDCB}" destId="{1A20A8D2-E3D4-44B2-9C63-A627451645B6}" srcOrd="8" destOrd="0" presId="urn:microsoft.com/office/officeart/2005/8/layout/cycle2"/>
    <dgm:cxn modelId="{93FEF7F0-4BB3-4B95-B087-DBD906CE427E}" type="presParOf" srcId="{5CF8A23A-8D8F-45F6-AB1F-7AB99255BDCB}" destId="{70C66BF1-F11F-4755-A3C6-D1BD28F6831A}" srcOrd="9" destOrd="0" presId="urn:microsoft.com/office/officeart/2005/8/layout/cycle2"/>
    <dgm:cxn modelId="{402D38F5-955F-4E34-B72D-36181CEFB776}" type="presParOf" srcId="{70C66BF1-F11F-4755-A3C6-D1BD28F6831A}" destId="{FC031536-3DCD-4E50-8870-F5AFDA181B9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FE3BB1-A3FC-472F-9B07-0D83A81B1763}" type="datetimeFigureOut">
              <a:rPr lang="en-US" smtClean="0"/>
              <a:t>12/9/20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832A12-B5FE-4585-AD3F-952AE9E219A7}" type="slidenum">
              <a:rPr lang="en-US" smtClean="0"/>
              <a:t>‹#›</a:t>
            </a:fld>
            <a:endParaRPr lang="en-US"/>
          </a:p>
        </p:txBody>
      </p:sp>
    </p:spTree>
    <p:extLst>
      <p:ext uri="{BB962C8B-B14F-4D97-AF65-F5344CB8AC3E}">
        <p14:creationId xmlns:p14="http://schemas.microsoft.com/office/powerpoint/2010/main" val="218769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598B7C-ABC4-E44F-96A0-A9ECD912EC04}" type="datetime1">
              <a:rPr lang="en-US" smtClean="0"/>
              <a:t>12/9/20</a:t>
            </a:fld>
            <a:endParaRPr lang="en-US"/>
          </a:p>
        </p:txBody>
      </p:sp>
      <p:sp>
        <p:nvSpPr>
          <p:cNvPr id="5" name="Footer Placeholder 4"/>
          <p:cNvSpPr>
            <a:spLocks noGrp="1"/>
          </p:cNvSpPr>
          <p:nvPr>
            <p:ph type="ftr" sz="quarter" idx="11"/>
          </p:nvPr>
        </p:nvSpPr>
        <p:spPr/>
        <p:txBody>
          <a:bodyPr/>
          <a:lstStyle/>
          <a:p>
            <a:r>
              <a:rPr lang="en-US"/>
              <a:t>Schreiber &amp; Schreiber Certified Public Accountants</a:t>
            </a:r>
          </a:p>
        </p:txBody>
      </p:sp>
      <p:sp>
        <p:nvSpPr>
          <p:cNvPr id="6" name="Slide Number Placeholder 5"/>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208439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F2709-94A1-0E46-920B-A5424F0B76F1}" type="datetime1">
              <a:rPr lang="en-US" smtClean="0"/>
              <a:t>12/9/20</a:t>
            </a:fld>
            <a:endParaRPr lang="en-US"/>
          </a:p>
        </p:txBody>
      </p:sp>
      <p:sp>
        <p:nvSpPr>
          <p:cNvPr id="5" name="Footer Placeholder 4"/>
          <p:cNvSpPr>
            <a:spLocks noGrp="1"/>
          </p:cNvSpPr>
          <p:nvPr>
            <p:ph type="ftr" sz="quarter" idx="11"/>
          </p:nvPr>
        </p:nvSpPr>
        <p:spPr/>
        <p:txBody>
          <a:bodyPr/>
          <a:lstStyle/>
          <a:p>
            <a:r>
              <a:rPr lang="en-US"/>
              <a:t>Schreiber &amp; Schreiber Certified Public Accountants</a:t>
            </a:r>
          </a:p>
        </p:txBody>
      </p:sp>
      <p:sp>
        <p:nvSpPr>
          <p:cNvPr id="6" name="Slide Number Placeholder 5"/>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343440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EF92E-305B-9543-ADAC-6D2A2240CA39}" type="datetime1">
              <a:rPr lang="en-US" smtClean="0"/>
              <a:t>12/9/20</a:t>
            </a:fld>
            <a:endParaRPr lang="en-US"/>
          </a:p>
        </p:txBody>
      </p:sp>
      <p:sp>
        <p:nvSpPr>
          <p:cNvPr id="5" name="Footer Placeholder 4"/>
          <p:cNvSpPr>
            <a:spLocks noGrp="1"/>
          </p:cNvSpPr>
          <p:nvPr>
            <p:ph type="ftr" sz="quarter" idx="11"/>
          </p:nvPr>
        </p:nvSpPr>
        <p:spPr/>
        <p:txBody>
          <a:bodyPr/>
          <a:lstStyle/>
          <a:p>
            <a:r>
              <a:rPr lang="en-US"/>
              <a:t>Schreiber &amp; Schreiber Certified Public Accountants</a:t>
            </a:r>
          </a:p>
        </p:txBody>
      </p:sp>
      <p:sp>
        <p:nvSpPr>
          <p:cNvPr id="6" name="Slide Number Placeholder 5"/>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148712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2FEC3B-6650-DE49-9AC7-29D0E1786268}" type="datetime1">
              <a:rPr lang="en-US" smtClean="0"/>
              <a:t>12/9/20</a:t>
            </a:fld>
            <a:endParaRPr lang="en-US"/>
          </a:p>
        </p:txBody>
      </p:sp>
      <p:sp>
        <p:nvSpPr>
          <p:cNvPr id="5" name="Footer Placeholder 4"/>
          <p:cNvSpPr>
            <a:spLocks noGrp="1"/>
          </p:cNvSpPr>
          <p:nvPr>
            <p:ph type="ftr" sz="quarter" idx="11"/>
          </p:nvPr>
        </p:nvSpPr>
        <p:spPr/>
        <p:txBody>
          <a:bodyPr/>
          <a:lstStyle/>
          <a:p>
            <a:r>
              <a:rPr lang="en-US"/>
              <a:t>Schreiber &amp; Schreiber Certified Public Accountants</a:t>
            </a:r>
          </a:p>
        </p:txBody>
      </p:sp>
      <p:sp>
        <p:nvSpPr>
          <p:cNvPr id="6" name="Slide Number Placeholder 5"/>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22738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852C75-6F5C-9348-8283-5E86A1CD78CF}" type="datetime1">
              <a:rPr lang="en-US" smtClean="0"/>
              <a:t>12/9/20</a:t>
            </a:fld>
            <a:endParaRPr lang="en-US"/>
          </a:p>
        </p:txBody>
      </p:sp>
      <p:sp>
        <p:nvSpPr>
          <p:cNvPr id="5" name="Footer Placeholder 4"/>
          <p:cNvSpPr>
            <a:spLocks noGrp="1"/>
          </p:cNvSpPr>
          <p:nvPr>
            <p:ph type="ftr" sz="quarter" idx="11"/>
          </p:nvPr>
        </p:nvSpPr>
        <p:spPr/>
        <p:txBody>
          <a:bodyPr/>
          <a:lstStyle/>
          <a:p>
            <a:r>
              <a:rPr lang="en-US"/>
              <a:t>Schreiber &amp; Schreiber Certified Public Accountants</a:t>
            </a:r>
          </a:p>
        </p:txBody>
      </p:sp>
      <p:sp>
        <p:nvSpPr>
          <p:cNvPr id="6" name="Slide Number Placeholder 5"/>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271504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C7555A-4F4A-A04E-BEF3-655E7F585C6A}" type="datetime1">
              <a:rPr lang="en-US" smtClean="0"/>
              <a:t>12/9/20</a:t>
            </a:fld>
            <a:endParaRPr lang="en-US"/>
          </a:p>
        </p:txBody>
      </p:sp>
      <p:sp>
        <p:nvSpPr>
          <p:cNvPr id="6" name="Footer Placeholder 5"/>
          <p:cNvSpPr>
            <a:spLocks noGrp="1"/>
          </p:cNvSpPr>
          <p:nvPr>
            <p:ph type="ftr" sz="quarter" idx="11"/>
          </p:nvPr>
        </p:nvSpPr>
        <p:spPr/>
        <p:txBody>
          <a:bodyPr/>
          <a:lstStyle/>
          <a:p>
            <a:r>
              <a:rPr lang="en-US"/>
              <a:t>Schreiber &amp; Schreiber Certified Public Accountants</a:t>
            </a:r>
          </a:p>
        </p:txBody>
      </p:sp>
      <p:sp>
        <p:nvSpPr>
          <p:cNvPr id="7" name="Slide Number Placeholder 6"/>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254348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02D464-51F2-8246-93A7-7EA45F1201E7}" type="datetime1">
              <a:rPr lang="en-US" smtClean="0"/>
              <a:t>12/9/20</a:t>
            </a:fld>
            <a:endParaRPr lang="en-US"/>
          </a:p>
        </p:txBody>
      </p:sp>
      <p:sp>
        <p:nvSpPr>
          <p:cNvPr id="8" name="Footer Placeholder 7"/>
          <p:cNvSpPr>
            <a:spLocks noGrp="1"/>
          </p:cNvSpPr>
          <p:nvPr>
            <p:ph type="ftr" sz="quarter" idx="11"/>
          </p:nvPr>
        </p:nvSpPr>
        <p:spPr/>
        <p:txBody>
          <a:bodyPr/>
          <a:lstStyle/>
          <a:p>
            <a:r>
              <a:rPr lang="en-US"/>
              <a:t>Schreiber &amp; Schreiber Certified Public Accountants</a:t>
            </a:r>
          </a:p>
        </p:txBody>
      </p:sp>
      <p:sp>
        <p:nvSpPr>
          <p:cNvPr id="9" name="Slide Number Placeholder 8"/>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3885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7F70E1-6AB8-1D47-991C-854FA6C253D2}" type="datetime1">
              <a:rPr lang="en-US" smtClean="0"/>
              <a:t>12/9/20</a:t>
            </a:fld>
            <a:endParaRPr lang="en-US"/>
          </a:p>
        </p:txBody>
      </p:sp>
      <p:sp>
        <p:nvSpPr>
          <p:cNvPr id="4" name="Footer Placeholder 3"/>
          <p:cNvSpPr>
            <a:spLocks noGrp="1"/>
          </p:cNvSpPr>
          <p:nvPr>
            <p:ph type="ftr" sz="quarter" idx="11"/>
          </p:nvPr>
        </p:nvSpPr>
        <p:spPr/>
        <p:txBody>
          <a:bodyPr/>
          <a:lstStyle/>
          <a:p>
            <a:r>
              <a:rPr lang="en-US"/>
              <a:t>Schreiber &amp; Schreiber Certified Public Accountants</a:t>
            </a:r>
          </a:p>
        </p:txBody>
      </p:sp>
      <p:sp>
        <p:nvSpPr>
          <p:cNvPr id="5" name="Slide Number Placeholder 4"/>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291632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EC3F-8843-6C43-A638-048A989C84D2}" type="datetime1">
              <a:rPr lang="en-US" smtClean="0"/>
              <a:t>12/9/20</a:t>
            </a:fld>
            <a:endParaRPr lang="en-US"/>
          </a:p>
        </p:txBody>
      </p:sp>
      <p:sp>
        <p:nvSpPr>
          <p:cNvPr id="3" name="Footer Placeholder 2"/>
          <p:cNvSpPr>
            <a:spLocks noGrp="1"/>
          </p:cNvSpPr>
          <p:nvPr>
            <p:ph type="ftr" sz="quarter" idx="11"/>
          </p:nvPr>
        </p:nvSpPr>
        <p:spPr/>
        <p:txBody>
          <a:bodyPr/>
          <a:lstStyle/>
          <a:p>
            <a:r>
              <a:rPr lang="en-US"/>
              <a:t>Schreiber &amp; Schreiber Certified Public Accountants</a:t>
            </a:r>
          </a:p>
        </p:txBody>
      </p:sp>
      <p:sp>
        <p:nvSpPr>
          <p:cNvPr id="4" name="Slide Number Placeholder 3"/>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119600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C3959-B749-5C44-97AF-4622F5B0CAC2}" type="datetime1">
              <a:rPr lang="en-US" smtClean="0"/>
              <a:t>12/9/20</a:t>
            </a:fld>
            <a:endParaRPr lang="en-US"/>
          </a:p>
        </p:txBody>
      </p:sp>
      <p:sp>
        <p:nvSpPr>
          <p:cNvPr id="6" name="Footer Placeholder 5"/>
          <p:cNvSpPr>
            <a:spLocks noGrp="1"/>
          </p:cNvSpPr>
          <p:nvPr>
            <p:ph type="ftr" sz="quarter" idx="11"/>
          </p:nvPr>
        </p:nvSpPr>
        <p:spPr/>
        <p:txBody>
          <a:bodyPr/>
          <a:lstStyle/>
          <a:p>
            <a:r>
              <a:rPr lang="en-US"/>
              <a:t>Schreiber &amp; Schreiber Certified Public Accountants</a:t>
            </a:r>
          </a:p>
        </p:txBody>
      </p:sp>
      <p:sp>
        <p:nvSpPr>
          <p:cNvPr id="7" name="Slide Number Placeholder 6"/>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75269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1D507-02D3-9146-99BD-5FDCF1C79514}" type="datetime1">
              <a:rPr lang="en-US" smtClean="0"/>
              <a:t>12/9/20</a:t>
            </a:fld>
            <a:endParaRPr lang="en-US"/>
          </a:p>
        </p:txBody>
      </p:sp>
      <p:sp>
        <p:nvSpPr>
          <p:cNvPr id="6" name="Footer Placeholder 5"/>
          <p:cNvSpPr>
            <a:spLocks noGrp="1"/>
          </p:cNvSpPr>
          <p:nvPr>
            <p:ph type="ftr" sz="quarter" idx="11"/>
          </p:nvPr>
        </p:nvSpPr>
        <p:spPr/>
        <p:txBody>
          <a:bodyPr/>
          <a:lstStyle/>
          <a:p>
            <a:r>
              <a:rPr lang="en-US"/>
              <a:t>Schreiber &amp; Schreiber Certified Public Accountants</a:t>
            </a:r>
          </a:p>
        </p:txBody>
      </p:sp>
      <p:sp>
        <p:nvSpPr>
          <p:cNvPr id="7" name="Slide Number Placeholder 6"/>
          <p:cNvSpPr>
            <a:spLocks noGrp="1"/>
          </p:cNvSpPr>
          <p:nvPr>
            <p:ph type="sldNum" sz="quarter" idx="12"/>
          </p:nvPr>
        </p:nvSpPr>
        <p:spPr/>
        <p:txBody>
          <a:bodyPr/>
          <a:lstStyle/>
          <a:p>
            <a:fld id="{8DE2AE31-4654-4CD2-A1D4-B5A28BA2D9C3}" type="slidenum">
              <a:rPr lang="en-US" smtClean="0"/>
              <a:t>‹#›</a:t>
            </a:fld>
            <a:endParaRPr lang="en-US"/>
          </a:p>
        </p:txBody>
      </p:sp>
    </p:spTree>
    <p:extLst>
      <p:ext uri="{BB962C8B-B14F-4D97-AF65-F5344CB8AC3E}">
        <p14:creationId xmlns:p14="http://schemas.microsoft.com/office/powerpoint/2010/main" val="66770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A7998-15EE-E049-B4B2-B887246D8BA3}" type="datetime1">
              <a:rPr lang="en-US" smtClean="0"/>
              <a:t>12/9/20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Schreiber &amp; Schreiber Certified Public Accountants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2AE31-4654-4CD2-A1D4-B5A28BA2D9C3}" type="slidenum">
              <a:rPr lang="en-US" smtClean="0"/>
              <a:t>‹#›</a:t>
            </a:fld>
            <a:endParaRPr lang="en-US"/>
          </a:p>
        </p:txBody>
      </p:sp>
    </p:spTree>
    <p:extLst>
      <p:ext uri="{BB962C8B-B14F-4D97-AF65-F5344CB8AC3E}">
        <p14:creationId xmlns:p14="http://schemas.microsoft.com/office/powerpoint/2010/main" val="344224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ghschreiber@bellsouth.net"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irs.gov/pub/irs-drop/n-19-12.pdf"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adupre@acescholarships.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aicpa.org/publications/taxadviser/2014/february/pages/tpr_feb2014.aspx" TargetMode="External"/><Relationship Id="rId7" Type="http://schemas.openxmlformats.org/officeDocument/2006/relationships/hyperlink" Target="mailto:ghschreiber@bellsouth.net" TargetMode="External"/><Relationship Id="rId2" Type="http://schemas.openxmlformats.org/officeDocument/2006/relationships/hyperlink" Target="http://www.journalofaccountancy.com/Issues/2008/Nov/Documenting+a+Casualty+Loss.htm" TargetMode="External"/><Relationship Id="rId1" Type="http://schemas.openxmlformats.org/officeDocument/2006/relationships/slideLayout" Target="../slideLayouts/slideLayout2.xml"/><Relationship Id="rId6" Type="http://schemas.openxmlformats.org/officeDocument/2006/relationships/hyperlink" Target="http://www.journalofaccountancy.com/Issues/2009/May/20081313.htm" TargetMode="External"/><Relationship Id="rId5" Type="http://schemas.openxmlformats.org/officeDocument/2006/relationships/hyperlink" Target="http://www.aicpa.org/publications/taxadviser/2010/april/pages/circular230bestpractices.aspx" TargetMode="External"/><Relationship Id="rId10" Type="http://schemas.openxmlformats.org/officeDocument/2006/relationships/image" Target="../media/image3.tiff"/><Relationship Id="rId4" Type="http://schemas.openxmlformats.org/officeDocument/2006/relationships/hyperlink" Target="http://www.aicpa.org/publications/taxadviser/2012/november/pages/schreiber-jr_nov2012.aspx" TargetMode="External"/><Relationship Id="rId9"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ryant Medium" panose="020B0503040000020003" pitchFamily="34" charset="0"/>
                <a:cs typeface="Arial" panose="020B0604020202020204" pitchFamily="34" charset="0"/>
              </a:rPr>
              <a:t>Top Tax Planning Opportunities for 2020</a:t>
            </a:r>
          </a:p>
        </p:txBody>
      </p:sp>
      <p:sp>
        <p:nvSpPr>
          <p:cNvPr id="3" name="Subtitle 2"/>
          <p:cNvSpPr>
            <a:spLocks noGrp="1"/>
          </p:cNvSpPr>
          <p:nvPr>
            <p:ph type="subTitle" idx="1"/>
          </p:nvPr>
        </p:nvSpPr>
        <p:spPr>
          <a:xfrm>
            <a:off x="1524000" y="4824598"/>
            <a:ext cx="9144000" cy="433202"/>
          </a:xfrm>
        </p:spPr>
        <p:txBody>
          <a:bodyPr>
            <a:normAutofit/>
          </a:bodyPr>
          <a:lstStyle/>
          <a:p>
            <a:r>
              <a:rPr lang="en-US" sz="1800" dirty="0">
                <a:latin typeface="Bryant Medium" panose="020B0503040000020003" pitchFamily="34" charset="0"/>
              </a:rPr>
              <a:t>December 9, 2020</a:t>
            </a:r>
          </a:p>
        </p:txBody>
      </p:sp>
      <p:sp>
        <p:nvSpPr>
          <p:cNvPr id="9" name="Rectangle 8">
            <a:extLst>
              <a:ext uri="{FF2B5EF4-FFF2-40B4-BE49-F238E27FC236}">
                <a16:creationId xmlns:a16="http://schemas.microsoft.com/office/drawing/2014/main" id="{FA8AE239-029A-4E40-86CE-7C47FFC5F0F3}"/>
              </a:ext>
            </a:extLst>
          </p:cNvPr>
          <p:cNvSpPr/>
          <p:nvPr/>
        </p:nvSpPr>
        <p:spPr>
          <a:xfrm>
            <a:off x="-55336" y="583565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ooter Placeholder 2"/>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271770" y="3617688"/>
            <a:ext cx="1648460" cy="1099185"/>
          </a:xfrm>
          <a:prstGeom prst="rect">
            <a:avLst/>
          </a:prstGeom>
        </p:spPr>
      </p:pic>
      <p:pic>
        <p:nvPicPr>
          <p:cNvPr id="10" name="Picture 9" descr="logo_white.ai">
            <a:extLst>
              <a:ext uri="{FF2B5EF4-FFF2-40B4-BE49-F238E27FC236}">
                <a16:creationId xmlns:a16="http://schemas.microsoft.com/office/drawing/2014/main" id="{AB10C057-B378-3A4F-B873-DB055E4AE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1" name="Picture 10">
            <a:extLst>
              <a:ext uri="{FF2B5EF4-FFF2-40B4-BE49-F238E27FC236}">
                <a16:creationId xmlns:a16="http://schemas.microsoft.com/office/drawing/2014/main" id="{EEE21119-EE74-BB44-BEAB-E148CCB64FB3}"/>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167650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Bryant Medium" panose="020B0503040000020003" pitchFamily="34" charset="0"/>
                <a:cs typeface="Arial" panose="020B0604020202020204" pitchFamily="34" charset="0"/>
              </a:rPr>
              <a:t>Contact Info</a:t>
            </a:r>
            <a:endParaRPr lang="en-US" sz="4800" dirty="0">
              <a:latin typeface="Bryant Medium" panose="020B0503040000020003" pitchFamily="34" charset="0"/>
            </a:endParaRPr>
          </a:p>
        </p:txBody>
      </p:sp>
      <p:sp>
        <p:nvSpPr>
          <p:cNvPr id="3" name="Content Placeholder 2"/>
          <p:cNvSpPr>
            <a:spLocks noGrp="1"/>
          </p:cNvSpPr>
          <p:nvPr>
            <p:ph idx="1"/>
          </p:nvPr>
        </p:nvSpPr>
        <p:spPr>
          <a:xfrm>
            <a:off x="838200" y="1637735"/>
            <a:ext cx="10515600" cy="4351338"/>
          </a:xfrm>
        </p:spPr>
        <p:txBody>
          <a:bodyPr/>
          <a:lstStyle/>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lnSpc>
                <a:spcPct val="100000"/>
              </a:lnSpc>
              <a:buNone/>
            </a:pPr>
            <a:r>
              <a:rPr lang="en-US" sz="3000" dirty="0">
                <a:latin typeface="Bryant Medium" panose="020B0503040000020003" pitchFamily="34" charset="0"/>
                <a:cs typeface="Arial" panose="020B0604020202020204" pitchFamily="34" charset="0"/>
              </a:rPr>
              <a:t>Jerry Schreiber</a:t>
            </a:r>
          </a:p>
          <a:p>
            <a:pPr marL="0" indent="0" algn="ctr">
              <a:lnSpc>
                <a:spcPct val="100000"/>
              </a:lnSpc>
              <a:buNone/>
            </a:pPr>
            <a:r>
              <a:rPr lang="en-US" sz="3000" dirty="0">
                <a:latin typeface="Bryant Medium" panose="020B0503040000020003" pitchFamily="34" charset="0"/>
                <a:cs typeface="Arial" panose="020B0604020202020204" pitchFamily="34" charset="0"/>
                <a:hlinkClick r:id="rId2"/>
              </a:rPr>
              <a:t>ghschreiber@bellsouth.net</a:t>
            </a:r>
            <a:endParaRPr lang="en-US" sz="3000" dirty="0">
              <a:latin typeface="Bryant Medium" panose="020B0503040000020003" pitchFamily="34" charset="0"/>
              <a:cs typeface="Arial" panose="020B0604020202020204" pitchFamily="34" charset="0"/>
            </a:endParaRPr>
          </a:p>
          <a:p>
            <a:pPr marL="0" indent="0" algn="ctr">
              <a:lnSpc>
                <a:spcPct val="100000"/>
              </a:lnSpc>
              <a:buNone/>
            </a:pPr>
            <a:r>
              <a:rPr lang="en-US" sz="3000" dirty="0">
                <a:latin typeface="Bryant Medium" panose="020B0503040000020003" pitchFamily="34" charset="0"/>
                <a:cs typeface="Arial" panose="020B0604020202020204" pitchFamily="34" charset="0"/>
              </a:rPr>
              <a:t>504-832-1819</a:t>
            </a:r>
          </a:p>
        </p:txBody>
      </p:sp>
      <p:sp>
        <p:nvSpPr>
          <p:cNvPr id="7" name="Rectangle 6">
            <a:extLst>
              <a:ext uri="{FF2B5EF4-FFF2-40B4-BE49-F238E27FC236}">
                <a16:creationId xmlns:a16="http://schemas.microsoft.com/office/drawing/2014/main" id="{F508AF34-CF68-6A4B-BE7B-D8B8EEBE895C}"/>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2">
            <a:extLst>
              <a:ext uri="{FF2B5EF4-FFF2-40B4-BE49-F238E27FC236}">
                <a16:creationId xmlns:a16="http://schemas.microsoft.com/office/drawing/2014/main" id="{C80F6CA4-85E8-C441-8EB0-C3955E52137B}"/>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0" name="Picture 9" descr="logo_white.ai">
            <a:extLst>
              <a:ext uri="{FF2B5EF4-FFF2-40B4-BE49-F238E27FC236}">
                <a16:creationId xmlns:a16="http://schemas.microsoft.com/office/drawing/2014/main" id="{1457B6B4-77D5-9143-81AB-E9782C805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1" name="Picture 10">
            <a:extLst>
              <a:ext uri="{FF2B5EF4-FFF2-40B4-BE49-F238E27FC236}">
                <a16:creationId xmlns:a16="http://schemas.microsoft.com/office/drawing/2014/main" id="{A90AAEF7-E887-614C-BF1A-4682C140B813}"/>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271603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Planning Considerations</a:t>
            </a:r>
          </a:p>
        </p:txBody>
      </p:sp>
      <p:sp>
        <p:nvSpPr>
          <p:cNvPr id="3" name="Content Placeholder 2"/>
          <p:cNvSpPr>
            <a:spLocks noGrp="1"/>
          </p:cNvSpPr>
          <p:nvPr>
            <p:ph idx="1"/>
          </p:nvPr>
        </p:nvSpPr>
        <p:spPr>
          <a:xfrm>
            <a:off x="739035" y="1437319"/>
            <a:ext cx="10752551" cy="4351338"/>
          </a:xfrm>
        </p:spPr>
        <p:txBody>
          <a:bodyPr>
            <a:normAutofit/>
          </a:bodyPr>
          <a:lstStyle/>
          <a:p>
            <a:pPr algn="ctr"/>
            <a:endParaRPr lang="en-US" b="1" dirty="0">
              <a:latin typeface="Arial" panose="020B0604020202020204" pitchFamily="34" charset="0"/>
              <a:cs typeface="Arial" panose="020B0604020202020204" pitchFamily="34" charset="0"/>
            </a:endParaRPr>
          </a:p>
          <a:p>
            <a:pPr marL="0" indent="0" algn="ctr">
              <a:lnSpc>
                <a:spcPct val="100000"/>
              </a:lnSpc>
              <a:buNone/>
            </a:pPr>
            <a:r>
              <a:rPr lang="en-US" sz="4800" u="sng" dirty="0">
                <a:solidFill>
                  <a:srgbClr val="FF0000"/>
                </a:solidFill>
                <a:latin typeface="Bryant Medium" panose="020B0503040000020003" pitchFamily="34" charset="0"/>
                <a:ea typeface="ＭＳ Ｐゴシック" pitchFamily="35" charset="-128"/>
                <a:cs typeface="Arial" panose="020B0604020202020204" pitchFamily="34" charset="0"/>
              </a:rPr>
              <a:t>Planning is a continuous process!</a:t>
            </a:r>
          </a:p>
          <a:p>
            <a:pPr marL="0" indent="0" algn="ctr">
              <a:lnSpc>
                <a:spcPct val="100000"/>
              </a:lnSpc>
              <a:buNone/>
            </a:pPr>
            <a:r>
              <a:rPr lang="en-US" sz="4800" u="sng" dirty="0">
                <a:solidFill>
                  <a:srgbClr val="FF0000"/>
                </a:solidFill>
                <a:latin typeface="Bryant Medium" panose="020B0503040000020003" pitchFamily="34" charset="0"/>
                <a:ea typeface="ＭＳ Ｐゴシック" pitchFamily="35" charset="-128"/>
                <a:cs typeface="Arial" panose="020B0604020202020204" pitchFamily="34" charset="0"/>
              </a:rPr>
              <a:t>No one knows what tomorrow brings!</a:t>
            </a:r>
          </a:p>
          <a:p>
            <a:pPr marL="0" indent="0" algn="ctr">
              <a:lnSpc>
                <a:spcPct val="100000"/>
              </a:lnSpc>
              <a:buNone/>
            </a:pPr>
            <a:r>
              <a:rPr lang="en-US" sz="4800" u="sng" dirty="0">
                <a:solidFill>
                  <a:srgbClr val="FF0000"/>
                </a:solidFill>
                <a:latin typeface="Bryant Medium" panose="020B0503040000020003" pitchFamily="34" charset="0"/>
                <a:ea typeface="ＭＳ Ｐゴシック" pitchFamily="35" charset="-128"/>
                <a:cs typeface="Arial" panose="020B0604020202020204" pitchFamily="34" charset="0"/>
              </a:rPr>
              <a:t>No set rules - a lot to think about!</a:t>
            </a:r>
          </a:p>
        </p:txBody>
      </p:sp>
      <p:sp>
        <p:nvSpPr>
          <p:cNvPr id="8" name="Rectangle 7">
            <a:extLst>
              <a:ext uri="{FF2B5EF4-FFF2-40B4-BE49-F238E27FC236}">
                <a16:creationId xmlns:a16="http://schemas.microsoft.com/office/drawing/2014/main" id="{610C5754-E860-3E40-8AEE-2D129FB94C4B}"/>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7A290A8A-D3D9-254F-8AC8-09C6FB879F4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102E2F1E-B282-1F41-8CAD-175364D06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9156775-042C-1A4A-A3FB-5EE24ACD58C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24022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28"/>
            <a:ext cx="10515600" cy="5431005"/>
          </a:xfrm>
        </p:spPr>
        <p:txBody>
          <a:bodyPr>
            <a:normAutofit/>
          </a:bodyPr>
          <a:lstStyle/>
          <a:p>
            <a:pPr algn="ctr"/>
            <a:endParaRPr lang="en-US" b="1" dirty="0">
              <a:latin typeface="Arial" panose="020B0604020202020204" pitchFamily="34" charset="0"/>
              <a:cs typeface="Arial" panose="020B0604020202020204" pitchFamily="34" charset="0"/>
            </a:endParaRPr>
          </a:p>
          <a:p>
            <a:pPr algn="ctr">
              <a:lnSpc>
                <a:spcPct val="100000"/>
              </a:lnSpc>
            </a:pPr>
            <a:r>
              <a:rPr lang="en-US" sz="4800" i="1" u="sng" dirty="0">
                <a:solidFill>
                  <a:srgbClr val="FF0000"/>
                </a:solidFill>
                <a:latin typeface="Bryant Medium" panose="020B0503040000020003" pitchFamily="34" charset="0"/>
                <a:cs typeface="Arial" panose="020B0604020202020204" pitchFamily="34" charset="0"/>
              </a:rPr>
              <a:t>We will devote a lot of time and energy for tax planning due to new Administration in DC. </a:t>
            </a:r>
            <a:br>
              <a:rPr lang="en-US" sz="4800" i="1" u="sng" dirty="0">
                <a:solidFill>
                  <a:srgbClr val="FF0000"/>
                </a:solidFill>
                <a:latin typeface="Bryant Medium" panose="020B0503040000020003" pitchFamily="34" charset="0"/>
                <a:cs typeface="Arial" panose="020B0604020202020204" pitchFamily="34" charset="0"/>
              </a:rPr>
            </a:br>
            <a:endParaRPr lang="en-US" sz="4800" i="1" u="sng" dirty="0">
              <a:solidFill>
                <a:srgbClr val="FF0000"/>
              </a:solidFill>
              <a:latin typeface="Bryant Medium" panose="020B0503040000020003" pitchFamily="34" charset="0"/>
              <a:cs typeface="Arial" panose="020B0604020202020204" pitchFamily="34" charset="0"/>
            </a:endParaRPr>
          </a:p>
          <a:p>
            <a:pPr algn="ctr">
              <a:lnSpc>
                <a:spcPct val="100000"/>
              </a:lnSpc>
            </a:pPr>
            <a:r>
              <a:rPr lang="en-US" sz="4800" i="1" u="sng" dirty="0">
                <a:solidFill>
                  <a:srgbClr val="FF0000"/>
                </a:solidFill>
                <a:latin typeface="Bryant Medium" panose="020B0503040000020003" pitchFamily="34" charset="0"/>
                <a:cs typeface="Arial" panose="020B0604020202020204" pitchFamily="34" charset="0"/>
              </a:rPr>
              <a:t>We have to look at all the other parts of the equation!</a:t>
            </a:r>
          </a:p>
          <a:p>
            <a:pPr marL="0" indent="0" algn="ctr">
              <a:buNone/>
            </a:pPr>
            <a:endParaRPr lang="en-US" sz="5400" b="1" i="1" u="sng" dirty="0">
              <a:solidFill>
                <a:srgbClr val="FF0000"/>
              </a:solidFill>
              <a:latin typeface="Arial" panose="020B0604020202020204" pitchFamily="34" charset="0"/>
              <a:ea typeface="ＭＳ Ｐゴシック" pitchFamily="35" charset="-128"/>
              <a:cs typeface="Arial" panose="020B0604020202020204" pitchFamily="34" charset="0"/>
            </a:endParaRPr>
          </a:p>
        </p:txBody>
      </p:sp>
      <p:sp>
        <p:nvSpPr>
          <p:cNvPr id="8" name="Rectangle 7">
            <a:extLst>
              <a:ext uri="{FF2B5EF4-FFF2-40B4-BE49-F238E27FC236}">
                <a16:creationId xmlns:a16="http://schemas.microsoft.com/office/drawing/2014/main" id="{5A4220C1-B381-F546-AFC9-BF3268291C0B}"/>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F0A5F6E8-76F4-D941-ADF3-76FFEE45B746}"/>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90E2CB7B-6005-1D4E-BC9E-30109A2A2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A9D03352-CE71-F244-9ED2-2CF6E60581BC}"/>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63320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5958"/>
            <a:ext cx="10515600" cy="5431005"/>
          </a:xfrm>
        </p:spPr>
        <p:txBody>
          <a:bodyPr>
            <a:normAutofit/>
          </a:bodyPr>
          <a:lstStyle/>
          <a:p>
            <a:pPr algn="ctr"/>
            <a:endParaRPr lang="en-US" b="1" dirty="0">
              <a:latin typeface="Arial" panose="020B0604020202020204" pitchFamily="34" charset="0"/>
              <a:cs typeface="Arial" panose="020B0604020202020204" pitchFamily="34" charset="0"/>
            </a:endParaRPr>
          </a:p>
          <a:p>
            <a:pPr marL="0" indent="0" algn="ctr">
              <a:buNone/>
            </a:pPr>
            <a:endParaRPr lang="en-US" sz="5400" b="1" i="1" u="sng" dirty="0">
              <a:solidFill>
                <a:srgbClr val="FF0000"/>
              </a:solidFill>
              <a:latin typeface="Arial" panose="020B0604020202020204" pitchFamily="34" charset="0"/>
              <a:ea typeface="ＭＳ Ｐゴシック" pitchFamily="35" charset="-128"/>
              <a:cs typeface="Arial" panose="020B0604020202020204" pitchFamily="34" charset="0"/>
            </a:endParaRPr>
          </a:p>
        </p:txBody>
      </p:sp>
      <p:graphicFrame>
        <p:nvGraphicFramePr>
          <p:cNvPr id="8" name="Content Placeholder 3"/>
          <p:cNvGraphicFramePr>
            <a:graphicFrameLocks/>
          </p:cNvGraphicFramePr>
          <p:nvPr>
            <p:extLst/>
          </p:nvPr>
        </p:nvGraphicFramePr>
        <p:xfrm>
          <a:off x="2486330" y="1218765"/>
          <a:ext cx="7219341" cy="411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bwMode="auto">
          <a:xfrm>
            <a:off x="575182" y="391365"/>
            <a:ext cx="11041636" cy="851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algn="ctr"/>
            <a:r>
              <a:rPr lang="en-US" sz="2800" dirty="0">
                <a:latin typeface="Bryant Medium" panose="020B0503040000020003" pitchFamily="34" charset="0"/>
                <a:cs typeface="Arial" panose="020B0604020202020204" pitchFamily="34" charset="0"/>
              </a:rPr>
              <a:t>The Whole Team Has To Be Involved</a:t>
            </a:r>
            <a:br>
              <a:rPr lang="en-US" sz="2800" dirty="0">
                <a:latin typeface="Bryant Medium" panose="020B0503040000020003" pitchFamily="34" charset="0"/>
                <a:cs typeface="Arial" panose="020B0604020202020204" pitchFamily="34" charset="0"/>
              </a:rPr>
            </a:br>
            <a:r>
              <a:rPr lang="en-US" sz="2800" dirty="0">
                <a:latin typeface="Bryant Medium" panose="020B0503040000020003" pitchFamily="34" charset="0"/>
                <a:cs typeface="Arial" panose="020B0604020202020204" pitchFamily="34" charset="0"/>
              </a:rPr>
              <a:t>Planning Dynamics are Changing</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ea typeface="ＭＳ Ｐゴシック" pitchFamily="35" charset="-128"/>
              <a:cs typeface="Arial" panose="020B0604020202020204" pitchFamily="34" charset="0"/>
            </a:endParaRPr>
          </a:p>
        </p:txBody>
      </p:sp>
      <p:sp>
        <p:nvSpPr>
          <p:cNvPr id="10" name="Rectangle 9">
            <a:extLst>
              <a:ext uri="{FF2B5EF4-FFF2-40B4-BE49-F238E27FC236}">
                <a16:creationId xmlns:a16="http://schemas.microsoft.com/office/drawing/2014/main" id="{7B6C3A0E-CA5C-B946-B041-D608AE1041D9}"/>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ooter Placeholder 2">
            <a:extLst>
              <a:ext uri="{FF2B5EF4-FFF2-40B4-BE49-F238E27FC236}">
                <a16:creationId xmlns:a16="http://schemas.microsoft.com/office/drawing/2014/main" id="{92A9EF35-468D-9743-9F89-1B1C27410697}"/>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3" name="Picture 12" descr="logo_white.ai">
            <a:extLst>
              <a:ext uri="{FF2B5EF4-FFF2-40B4-BE49-F238E27FC236}">
                <a16:creationId xmlns:a16="http://schemas.microsoft.com/office/drawing/2014/main" id="{CDE267FB-9F70-8F47-8019-9873FFF60F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4" name="Picture 13">
            <a:extLst>
              <a:ext uri="{FF2B5EF4-FFF2-40B4-BE49-F238E27FC236}">
                <a16:creationId xmlns:a16="http://schemas.microsoft.com/office/drawing/2014/main" id="{B9AF5DB8-3110-1047-979A-7C13AEFC0C46}"/>
              </a:ext>
            </a:extLst>
          </p:cNvPr>
          <p:cNvPicPr>
            <a:picLocks noChangeAspect="1"/>
          </p:cNvPicPr>
          <p:nvPr/>
        </p:nvPicPr>
        <p:blipFill rotWithShape="1">
          <a:blip r:embed="rId8"/>
          <a:srcRect r="33565"/>
          <a:stretch/>
        </p:blipFill>
        <p:spPr>
          <a:xfrm>
            <a:off x="264151" y="6006839"/>
            <a:ext cx="1476908" cy="660922"/>
          </a:xfrm>
          <a:prstGeom prst="rect">
            <a:avLst/>
          </a:prstGeom>
        </p:spPr>
      </p:pic>
    </p:spTree>
    <p:extLst>
      <p:ext uri="{BB962C8B-B14F-4D97-AF65-F5344CB8AC3E}">
        <p14:creationId xmlns:p14="http://schemas.microsoft.com/office/powerpoint/2010/main" val="212600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1660"/>
            <a:ext cx="10515600" cy="4588795"/>
          </a:xfrm>
        </p:spPr>
        <p:txBody>
          <a:bodyPr>
            <a:noAutofit/>
          </a:bodyPr>
          <a:lstStyle/>
          <a:p>
            <a:pPr marL="0" indent="0" algn="ctr">
              <a:buNone/>
            </a:pPr>
            <a:endParaRPr lang="en-US" sz="4800" dirty="0">
              <a:latin typeface="Bryant Medium" panose="020B0503040000020003" pitchFamily="34" charset="0"/>
              <a:cs typeface="Arial" panose="020B0604020202020204" pitchFamily="34" charset="0"/>
            </a:endParaRPr>
          </a:p>
          <a:p>
            <a:pPr marL="342900" indent="-342900"/>
            <a:r>
              <a:rPr lang="en-US" sz="3600" dirty="0">
                <a:latin typeface="Bryant Medium" panose="020B0503040000020003" pitchFamily="34" charset="0"/>
                <a:cs typeface="Arial" panose="020B0604020202020204" pitchFamily="34" charset="0"/>
              </a:rPr>
              <a:t>Legal</a:t>
            </a:r>
          </a:p>
          <a:p>
            <a:pPr marL="342900" indent="-342900"/>
            <a:r>
              <a:rPr lang="en-US" sz="3600" dirty="0">
                <a:latin typeface="Bryant Medium" panose="020B0503040000020003" pitchFamily="34" charset="0"/>
                <a:cs typeface="Arial" panose="020B0604020202020204" pitchFamily="34" charset="0"/>
              </a:rPr>
              <a:t>Estate and Gift</a:t>
            </a:r>
          </a:p>
          <a:p>
            <a:pPr marL="342900" indent="-342900"/>
            <a:r>
              <a:rPr lang="en-US" sz="3600" dirty="0">
                <a:latin typeface="Bryant Medium" panose="020B0503040000020003" pitchFamily="34" charset="0"/>
                <a:cs typeface="Arial" panose="020B0604020202020204" pitchFamily="34" charset="0"/>
              </a:rPr>
              <a:t>Tax</a:t>
            </a:r>
          </a:p>
          <a:p>
            <a:pPr marL="342900" indent="-342900"/>
            <a:r>
              <a:rPr lang="en-US" sz="3600" dirty="0">
                <a:latin typeface="Bryant Medium" panose="020B0503040000020003" pitchFamily="34" charset="0"/>
                <a:cs typeface="Arial" panose="020B0604020202020204" pitchFamily="34" charset="0"/>
              </a:rPr>
              <a:t>Investments</a:t>
            </a:r>
          </a:p>
          <a:p>
            <a:pPr marL="342900" indent="-342900"/>
            <a:r>
              <a:rPr lang="en-US" sz="3600" dirty="0">
                <a:latin typeface="Bryant Medium" panose="020B0503040000020003" pitchFamily="34" charset="0"/>
                <a:cs typeface="Arial" panose="020B0604020202020204" pitchFamily="34" charset="0"/>
              </a:rPr>
              <a:t>Insurance</a:t>
            </a:r>
          </a:p>
          <a:p>
            <a:pPr marL="342900" indent="-342900"/>
            <a:r>
              <a:rPr lang="en-US" sz="3600" dirty="0">
                <a:latin typeface="Bryant Medium" panose="020B0503040000020003" pitchFamily="34" charset="0"/>
                <a:cs typeface="Arial" panose="020B0604020202020204" pitchFamily="34" charset="0"/>
              </a:rPr>
              <a:t>Charity</a:t>
            </a:r>
          </a:p>
        </p:txBody>
      </p:sp>
      <p:sp>
        <p:nvSpPr>
          <p:cNvPr id="9" name="Title 1"/>
          <p:cNvSpPr>
            <a:spLocks noGrp="1"/>
          </p:cNvSpPr>
          <p:nvPr>
            <p:ph type="title"/>
          </p:nvPr>
        </p:nvSpPr>
        <p:spPr bwMode="auto">
          <a:xfrm>
            <a:off x="508680" y="566729"/>
            <a:ext cx="11041636" cy="851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algn="ctr"/>
            <a:r>
              <a:rPr lang="en-US" sz="2900" dirty="0">
                <a:latin typeface="Bryant Medium" panose="020B0503040000020003" pitchFamily="34" charset="0"/>
                <a:cs typeface="Arial" panose="020B0604020202020204" pitchFamily="34" charset="0"/>
              </a:rPr>
              <a:t>Planning Considerations</a:t>
            </a:r>
            <a:br>
              <a:rPr lang="en-US" sz="2800" dirty="0">
                <a:latin typeface="Bryant Medium" panose="020B0503040000020003" pitchFamily="34" charset="0"/>
                <a:cs typeface="Arial" panose="020B0604020202020204" pitchFamily="34" charset="0"/>
              </a:rPr>
            </a:br>
            <a:r>
              <a:rPr lang="en-US" sz="2900" u="sng" dirty="0">
                <a:solidFill>
                  <a:srgbClr val="FF0000"/>
                </a:solidFill>
                <a:latin typeface="Bryant Medium" panose="020B0503040000020003" pitchFamily="34" charset="0"/>
                <a:cs typeface="Arial" panose="020B0604020202020204" pitchFamily="34" charset="0"/>
              </a:rPr>
              <a:t>Forget Territorial Boundaries!</a:t>
            </a:r>
            <a:br>
              <a:rPr lang="en-US" sz="2900" u="sng" dirty="0">
                <a:solidFill>
                  <a:srgbClr val="FF0000"/>
                </a:solidFill>
                <a:latin typeface="Bryant Medium" panose="020B0503040000020003" pitchFamily="34" charset="0"/>
                <a:cs typeface="Arial" panose="020B0604020202020204" pitchFamily="34" charset="0"/>
              </a:rPr>
            </a:br>
            <a:r>
              <a:rPr lang="en-US" sz="2900" u="sng" dirty="0">
                <a:solidFill>
                  <a:srgbClr val="FF0000"/>
                </a:solidFill>
                <a:latin typeface="Bryant Medium" panose="020B0503040000020003" pitchFamily="34" charset="0"/>
                <a:cs typeface="Arial" panose="020B0604020202020204" pitchFamily="34" charset="0"/>
              </a:rPr>
              <a:t>We have one goal - to serve the client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ea typeface="ＭＳ Ｐゴシック" pitchFamily="35" charset="-128"/>
              <a:cs typeface="Arial" panose="020B0604020202020204" pitchFamily="34" charset="0"/>
            </a:endParaRPr>
          </a:p>
        </p:txBody>
      </p:sp>
      <p:sp>
        <p:nvSpPr>
          <p:cNvPr id="8" name="Rectangle 7">
            <a:extLst>
              <a:ext uri="{FF2B5EF4-FFF2-40B4-BE49-F238E27FC236}">
                <a16:creationId xmlns:a16="http://schemas.microsoft.com/office/drawing/2014/main" id="{AE9D6C77-89DA-4F49-A8CD-1D17756388B3}"/>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E9943EF7-BAE6-D744-9BA4-5A9F07AF9B52}"/>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2" name="Picture 11" descr="logo_white.ai">
            <a:extLst>
              <a:ext uri="{FF2B5EF4-FFF2-40B4-BE49-F238E27FC236}">
                <a16:creationId xmlns:a16="http://schemas.microsoft.com/office/drawing/2014/main" id="{EB853B17-6BCA-B240-8719-975309ADA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3" name="Picture 12">
            <a:extLst>
              <a:ext uri="{FF2B5EF4-FFF2-40B4-BE49-F238E27FC236}">
                <a16:creationId xmlns:a16="http://schemas.microsoft.com/office/drawing/2014/main" id="{BA1CB1B4-1B9C-7F4D-A259-408223CB4598}"/>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76960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0022"/>
            <a:ext cx="10515600" cy="5406942"/>
          </a:xfrm>
        </p:spPr>
        <p:txBody>
          <a:bodyPr>
            <a:normAutofit/>
          </a:bodyPr>
          <a:lstStyle/>
          <a:p>
            <a:pPr marL="0" indent="0" algn="ctr">
              <a:lnSpc>
                <a:spcPct val="100000"/>
              </a:lnSpc>
              <a:buNone/>
            </a:pPr>
            <a:r>
              <a:rPr lang="en-US" sz="4800" u="sng" dirty="0">
                <a:solidFill>
                  <a:srgbClr val="FF0000"/>
                </a:solidFill>
                <a:latin typeface="Bryant Medium" panose="020B0503040000020003" pitchFamily="34" charset="0"/>
                <a:cs typeface="Arial" panose="020B0604020202020204" pitchFamily="34" charset="0"/>
              </a:rPr>
              <a:t>The whole team has to be involved in the planning process!</a:t>
            </a:r>
          </a:p>
          <a:p>
            <a:pPr marL="0" indent="0" algn="ctr">
              <a:lnSpc>
                <a:spcPct val="100000"/>
              </a:lnSpc>
              <a:buNone/>
            </a:pPr>
            <a:r>
              <a:rPr lang="en-US" sz="4800" u="sng" dirty="0">
                <a:solidFill>
                  <a:srgbClr val="FF0000"/>
                </a:solidFill>
                <a:latin typeface="Bryant Medium" panose="020B0503040000020003" pitchFamily="34" charset="0"/>
                <a:cs typeface="Arial" panose="020B0604020202020204" pitchFamily="34" charset="0"/>
              </a:rPr>
              <a:t>“Luck is when opportunity meets proper planning!”</a:t>
            </a:r>
          </a:p>
          <a:p>
            <a:pPr marL="0" indent="0" algn="ctr">
              <a:lnSpc>
                <a:spcPct val="100000"/>
              </a:lnSpc>
              <a:buNone/>
            </a:pPr>
            <a:r>
              <a:rPr lang="en-US" sz="4800" u="sng" dirty="0">
                <a:solidFill>
                  <a:srgbClr val="FF0000"/>
                </a:solidFill>
                <a:latin typeface="Bryant Medium" panose="020B0503040000020003" pitchFamily="34" charset="0"/>
                <a:cs typeface="Arial" panose="020B0604020202020204" pitchFamily="34" charset="0"/>
              </a:rPr>
              <a:t>No territorial distinctions!</a:t>
            </a:r>
          </a:p>
        </p:txBody>
      </p:sp>
      <p:sp>
        <p:nvSpPr>
          <p:cNvPr id="8" name="Rectangle 7">
            <a:extLst>
              <a:ext uri="{FF2B5EF4-FFF2-40B4-BE49-F238E27FC236}">
                <a16:creationId xmlns:a16="http://schemas.microsoft.com/office/drawing/2014/main" id="{74C9A09B-1112-3F4D-8EBE-8722631DEAA6}"/>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3B3DCD05-BDA6-684D-A0BE-0E382882148F}"/>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861E0089-80D7-8A45-A8CE-51836F19E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7F9F84F-8A67-1E44-B377-E23F7F7C0F90}"/>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165538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5015"/>
            <a:ext cx="10515600" cy="4709111"/>
          </a:xfrm>
        </p:spPr>
        <p:txBody>
          <a:bodyPr>
            <a:normAutofit/>
          </a:bodyPr>
          <a:lstStyle/>
          <a:p>
            <a:pPr marL="457200" indent="-457200"/>
            <a:r>
              <a:rPr lang="en-US" sz="4400" i="1" u="sng" dirty="0">
                <a:solidFill>
                  <a:srgbClr val="FF0000"/>
                </a:solidFill>
                <a:latin typeface="Bryant Medium" panose="020B0503040000020003" pitchFamily="34" charset="0"/>
                <a:cs typeface="Arial" panose="020B0604020202020204" pitchFamily="34" charset="0"/>
              </a:rPr>
              <a:t>Just because I/We have a will, trust, insurance, and other things in place does not mean it will be applicable today.</a:t>
            </a:r>
          </a:p>
          <a:p>
            <a:pPr marL="457200" indent="-457200"/>
            <a:r>
              <a:rPr lang="en-US" sz="4400" i="1" u="sng" dirty="0">
                <a:solidFill>
                  <a:srgbClr val="FF0000"/>
                </a:solidFill>
                <a:latin typeface="Bryant Medium" panose="020B0503040000020003" pitchFamily="34" charset="0"/>
                <a:cs typeface="Arial" panose="020B0604020202020204" pitchFamily="34" charset="0"/>
              </a:rPr>
              <a:t>We have to update for the most recent circumstances and plan accordingly.</a:t>
            </a:r>
          </a:p>
          <a:p>
            <a:pPr marL="0" indent="0" algn="ctr">
              <a:buNone/>
            </a:pPr>
            <a:endParaRPr lang="en-US" sz="5400" b="1" i="1" u="sng"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838200" y="353786"/>
            <a:ext cx="10515600" cy="901011"/>
          </a:xfrm>
        </p:spPr>
        <p:txBody>
          <a:bodyPr/>
          <a:lstStyle/>
          <a:p>
            <a:pPr algn="ctr"/>
            <a:r>
              <a:rPr lang="en-US" dirty="0">
                <a:latin typeface="Bryant Medium" panose="020B0503040000020003" pitchFamily="34" charset="0"/>
                <a:cs typeface="Arial" panose="020B0604020202020204" pitchFamily="34" charset="0"/>
              </a:rPr>
              <a:t>Legal</a:t>
            </a:r>
          </a:p>
        </p:txBody>
      </p:sp>
      <p:sp>
        <p:nvSpPr>
          <p:cNvPr id="9" name="Rectangle 8">
            <a:extLst>
              <a:ext uri="{FF2B5EF4-FFF2-40B4-BE49-F238E27FC236}">
                <a16:creationId xmlns:a16="http://schemas.microsoft.com/office/drawing/2014/main" id="{8E9A4A26-5760-684C-8140-027898F5CEA4}"/>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322BAC91-7006-CE41-ABD6-F3CFAB025832}"/>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2" name="Picture 11" descr="logo_white.ai">
            <a:extLst>
              <a:ext uri="{FF2B5EF4-FFF2-40B4-BE49-F238E27FC236}">
                <a16:creationId xmlns:a16="http://schemas.microsoft.com/office/drawing/2014/main" id="{39DBCC5D-5F56-BB4F-90FC-17D27F44F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3" name="Picture 12">
            <a:extLst>
              <a:ext uri="{FF2B5EF4-FFF2-40B4-BE49-F238E27FC236}">
                <a16:creationId xmlns:a16="http://schemas.microsoft.com/office/drawing/2014/main" id="{86D38667-66E7-9846-B7AB-49BC4D802F08}"/>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48161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71167"/>
            <a:ext cx="10515600" cy="3530017"/>
          </a:xfrm>
        </p:spPr>
        <p:txBody>
          <a:bodyPr>
            <a:normAutofit/>
          </a:bodyPr>
          <a:lstStyle/>
          <a:p>
            <a:pPr marL="0" indent="0" algn="ctr">
              <a:buNone/>
            </a:pPr>
            <a:r>
              <a:rPr lang="en-US" sz="6600" dirty="0">
                <a:latin typeface="Bryant Medium" panose="020B0503040000020003" pitchFamily="34" charset="0"/>
                <a:cs typeface="Arial" panose="020B0604020202020204" pitchFamily="34" charset="0"/>
              </a:rPr>
              <a:t>Tax Planning</a:t>
            </a:r>
            <a:endParaRPr lang="en-US" sz="6600" u="sng" dirty="0">
              <a:solidFill>
                <a:srgbClr val="FF0000"/>
              </a:solidFill>
              <a:latin typeface="Bryant Medium" panose="020B0503040000020003" pitchFamily="34" charset="0"/>
              <a:cs typeface="Arial" panose="020B0604020202020204" pitchFamily="34" charset="0"/>
            </a:endParaRPr>
          </a:p>
        </p:txBody>
      </p:sp>
      <p:sp>
        <p:nvSpPr>
          <p:cNvPr id="8" name="Rectangle 7">
            <a:extLst>
              <a:ext uri="{FF2B5EF4-FFF2-40B4-BE49-F238E27FC236}">
                <a16:creationId xmlns:a16="http://schemas.microsoft.com/office/drawing/2014/main" id="{B0340DD7-CC0B-7A4C-9CC5-A6AC6308732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4CE788A5-C2F2-E74A-8872-7E8E0C0325F1}"/>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15786F45-2C00-9F45-BC02-D821DB2CE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D23C9AF6-3E8F-254B-9AB6-509E4CDABD68}"/>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414828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7437"/>
            <a:ext cx="10515600" cy="4709111"/>
          </a:xfrm>
        </p:spPr>
        <p:txBody>
          <a:bodyPr>
            <a:normAutofit fontScale="77500" lnSpcReduction="20000"/>
          </a:bodyPr>
          <a:lstStyle/>
          <a:p>
            <a:pPr marL="342900" indent="-342900"/>
            <a:r>
              <a:rPr lang="en-US" sz="4600" u="sng" dirty="0">
                <a:solidFill>
                  <a:srgbClr val="FF0000"/>
                </a:solidFill>
                <a:latin typeface="Bryant Medium" panose="020B0503040000020003" pitchFamily="34" charset="0"/>
                <a:cs typeface="Arial" panose="020B0604020202020204" pitchFamily="34" charset="0"/>
              </a:rPr>
              <a:t>Do you consider the need of cash/liquidity  for an extended period of time?</a:t>
            </a:r>
          </a:p>
          <a:p>
            <a:pPr marL="1097280" lvl="1" indent="-342900"/>
            <a:r>
              <a:rPr lang="en-US" sz="4600" u="sng" dirty="0">
                <a:solidFill>
                  <a:srgbClr val="FF0000"/>
                </a:solidFill>
                <a:latin typeface="Bryant Medium" panose="020B0503040000020003" pitchFamily="34" charset="0"/>
                <a:cs typeface="Arial" panose="020B0604020202020204" pitchFamily="34" charset="0"/>
              </a:rPr>
              <a:t>Cash is King!</a:t>
            </a:r>
          </a:p>
          <a:p>
            <a:pPr marL="342900" indent="-342900"/>
            <a:r>
              <a:rPr lang="en-US" sz="4600" dirty="0">
                <a:latin typeface="Bryant Medium" panose="020B0503040000020003" pitchFamily="34" charset="0"/>
                <a:cs typeface="Arial" panose="020B0604020202020204" pitchFamily="34" charset="0"/>
              </a:rPr>
              <a:t>Pandemic-part of planning going forward? When will this end?</a:t>
            </a:r>
          </a:p>
          <a:p>
            <a:pPr marL="342900" indent="-342900"/>
            <a:r>
              <a:rPr lang="en-US" sz="4600" dirty="0">
                <a:latin typeface="Bryant Medium" panose="020B0503040000020003" pitchFamily="34" charset="0"/>
                <a:cs typeface="Arial" panose="020B0604020202020204" pitchFamily="34" charset="0"/>
              </a:rPr>
              <a:t>Natural disaster-considerations for those living in certain areas?</a:t>
            </a:r>
          </a:p>
          <a:p>
            <a:pPr marL="342900" indent="-342900"/>
            <a:r>
              <a:rPr lang="en-US" sz="4600" dirty="0">
                <a:latin typeface="Bryant Medium" panose="020B0503040000020003" pitchFamily="34" charset="0"/>
                <a:cs typeface="Arial" panose="020B0604020202020204" pitchFamily="34" charset="0"/>
              </a:rPr>
              <a:t>Does the financial planning module change for these considerations?</a:t>
            </a:r>
          </a:p>
          <a:p>
            <a:pPr marL="342900" indent="-342900"/>
            <a:r>
              <a:rPr lang="en-US" sz="4600" dirty="0">
                <a:latin typeface="Bryant Medium" panose="020B0503040000020003" pitchFamily="34" charset="0"/>
                <a:cs typeface="Arial" panose="020B0604020202020204" pitchFamily="34" charset="0"/>
              </a:rPr>
              <a:t>How much liquidity is needed?</a:t>
            </a:r>
          </a:p>
          <a:p>
            <a:pPr marL="0" indent="0">
              <a:buNone/>
            </a:pPr>
            <a:endParaRPr lang="en-US" sz="5400" b="1" i="1" u="sng"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838200" y="353786"/>
            <a:ext cx="10515600" cy="901011"/>
          </a:xfrm>
        </p:spPr>
        <p:txBody>
          <a:bodyPr/>
          <a:lstStyle/>
          <a:p>
            <a:pPr algn="ctr"/>
            <a:r>
              <a:rPr lang="en-US" dirty="0">
                <a:latin typeface="Bryant Medium" panose="020B0503040000020003" pitchFamily="34" charset="0"/>
                <a:cs typeface="Arial" panose="020B0604020202020204" pitchFamily="34" charset="0"/>
              </a:rPr>
              <a:t>Investments</a:t>
            </a:r>
          </a:p>
        </p:txBody>
      </p:sp>
      <p:sp>
        <p:nvSpPr>
          <p:cNvPr id="9" name="Rectangle 8">
            <a:extLst>
              <a:ext uri="{FF2B5EF4-FFF2-40B4-BE49-F238E27FC236}">
                <a16:creationId xmlns:a16="http://schemas.microsoft.com/office/drawing/2014/main" id="{B20D2C55-4E4E-2646-A56F-B16BD93AABE9}"/>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70E889A4-BBB9-7742-96FF-232FD9CF819E}"/>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2" name="Picture 11" descr="logo_white.ai">
            <a:extLst>
              <a:ext uri="{FF2B5EF4-FFF2-40B4-BE49-F238E27FC236}">
                <a16:creationId xmlns:a16="http://schemas.microsoft.com/office/drawing/2014/main" id="{27B519A5-0B95-F04F-A5E0-A880457BF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3" name="Picture 12">
            <a:extLst>
              <a:ext uri="{FF2B5EF4-FFF2-40B4-BE49-F238E27FC236}">
                <a16:creationId xmlns:a16="http://schemas.microsoft.com/office/drawing/2014/main" id="{D6231C77-325A-9B4F-9BB8-8CAF4CAE7B8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69210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9651"/>
            <a:ext cx="10515600" cy="4709111"/>
          </a:xfrm>
        </p:spPr>
        <p:txBody>
          <a:bodyPr>
            <a:normAutofit fontScale="77500" lnSpcReduction="20000"/>
          </a:bodyPr>
          <a:lstStyle/>
          <a:p>
            <a:pPr marL="342900" indent="-342900"/>
            <a:r>
              <a:rPr lang="en-US" sz="4900" dirty="0">
                <a:latin typeface="Bryant Medium" panose="020B0503040000020003" pitchFamily="34" charset="0"/>
                <a:cs typeface="Arial" panose="020B0604020202020204" pitchFamily="34" charset="0"/>
              </a:rPr>
              <a:t>Business and personal</a:t>
            </a:r>
          </a:p>
          <a:p>
            <a:pPr marL="342900" indent="-342900"/>
            <a:r>
              <a:rPr lang="en-US" sz="4900" dirty="0">
                <a:latin typeface="Bryant Medium" panose="020B0503040000020003" pitchFamily="34" charset="0"/>
                <a:cs typeface="Arial" panose="020B0604020202020204" pitchFamily="34" charset="0"/>
              </a:rPr>
              <a:t>Who has/had pandemic insurance?</a:t>
            </a:r>
          </a:p>
          <a:p>
            <a:pPr marL="342900" indent="-342900"/>
            <a:r>
              <a:rPr lang="en-US" sz="4900" dirty="0">
                <a:latin typeface="Bryant Medium" panose="020B0503040000020003" pitchFamily="34" charset="0"/>
                <a:cs typeface="Arial" panose="020B0604020202020204" pitchFamily="34" charset="0"/>
              </a:rPr>
              <a:t>Assessing risk!</a:t>
            </a:r>
          </a:p>
          <a:p>
            <a:pPr marL="342900" indent="-342900"/>
            <a:r>
              <a:rPr lang="en-US" sz="4900" dirty="0">
                <a:latin typeface="Bryant Medium" panose="020B0503040000020003" pitchFamily="34" charset="0"/>
                <a:cs typeface="Arial" panose="020B0604020202020204" pitchFamily="34" charset="0"/>
              </a:rPr>
              <a:t>Deductibles?</a:t>
            </a:r>
          </a:p>
          <a:p>
            <a:pPr marL="342900" indent="-342900"/>
            <a:r>
              <a:rPr lang="en-US" sz="4900" dirty="0">
                <a:latin typeface="Bryant Medium" panose="020B0503040000020003" pitchFamily="34" charset="0"/>
                <a:cs typeface="Arial" panose="020B0604020202020204" pitchFamily="34" charset="0"/>
              </a:rPr>
              <a:t>More self insurance?</a:t>
            </a:r>
          </a:p>
          <a:p>
            <a:pPr marL="342900" indent="-342900"/>
            <a:r>
              <a:rPr lang="en-US" sz="4900" dirty="0">
                <a:latin typeface="Bryant Medium" panose="020B0503040000020003" pitchFamily="34" charset="0"/>
                <a:cs typeface="Arial" panose="020B0604020202020204" pitchFamily="34" charset="0"/>
              </a:rPr>
              <a:t>Cost v. benefit relationship</a:t>
            </a:r>
          </a:p>
          <a:p>
            <a:pPr marL="342900" indent="-342900"/>
            <a:r>
              <a:rPr lang="en-US" sz="4900" dirty="0">
                <a:latin typeface="Bryant Medium" panose="020B0503040000020003" pitchFamily="34" charset="0"/>
                <a:cs typeface="Arial" panose="020B0604020202020204" pitchFamily="34" charset="0"/>
              </a:rPr>
              <a:t>Supplemental Flood?</a:t>
            </a:r>
          </a:p>
          <a:p>
            <a:pPr marL="342900" indent="-342900"/>
            <a:r>
              <a:rPr lang="en-US" sz="4900" dirty="0">
                <a:latin typeface="Bryant Medium" panose="020B0503040000020003" pitchFamily="34" charset="0"/>
                <a:cs typeface="Arial" panose="020B0604020202020204" pitchFamily="34" charset="0"/>
              </a:rPr>
              <a:t>Create entities for holding certain assets because of liability?</a:t>
            </a:r>
          </a:p>
          <a:p>
            <a:pPr marL="0" indent="0">
              <a:buNone/>
            </a:pPr>
            <a:endParaRPr lang="en-US" sz="5400" b="1" i="1" u="sng"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838200" y="303682"/>
            <a:ext cx="10515600" cy="901011"/>
          </a:xfrm>
        </p:spPr>
        <p:txBody>
          <a:bodyPr/>
          <a:lstStyle/>
          <a:p>
            <a:pPr algn="ctr"/>
            <a:r>
              <a:rPr lang="en-US" dirty="0">
                <a:latin typeface="Bryant Medium" panose="020B0503040000020003" pitchFamily="34" charset="0"/>
                <a:cs typeface="Arial" panose="020B0604020202020204" pitchFamily="34" charset="0"/>
              </a:rPr>
              <a:t>Insurance</a:t>
            </a:r>
          </a:p>
        </p:txBody>
      </p:sp>
      <p:sp>
        <p:nvSpPr>
          <p:cNvPr id="9" name="Rectangle 8">
            <a:extLst>
              <a:ext uri="{FF2B5EF4-FFF2-40B4-BE49-F238E27FC236}">
                <a16:creationId xmlns:a16="http://schemas.microsoft.com/office/drawing/2014/main" id="{04D5E3ED-5206-3B40-8D31-9E4B6E254DA0}"/>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40427CD0-1D40-124A-8EA5-48B41947124D}"/>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2" name="Picture 11" descr="logo_white.ai">
            <a:extLst>
              <a:ext uri="{FF2B5EF4-FFF2-40B4-BE49-F238E27FC236}">
                <a16:creationId xmlns:a16="http://schemas.microsoft.com/office/drawing/2014/main" id="{CBBAFA45-9B3A-0F45-9747-545DE9AC7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3" name="Picture 12">
            <a:extLst>
              <a:ext uri="{FF2B5EF4-FFF2-40B4-BE49-F238E27FC236}">
                <a16:creationId xmlns:a16="http://schemas.microsoft.com/office/drawing/2014/main" id="{88DDF19C-0030-5645-BD6D-9476B34128AB}"/>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8035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Income Tax Planning</a:t>
            </a:r>
          </a:p>
        </p:txBody>
      </p:sp>
      <p:sp>
        <p:nvSpPr>
          <p:cNvPr id="3" name="Content Placeholder 2"/>
          <p:cNvSpPr>
            <a:spLocks noGrp="1"/>
          </p:cNvSpPr>
          <p:nvPr>
            <p:ph idx="1"/>
          </p:nvPr>
        </p:nvSpPr>
        <p:spPr>
          <a:xfrm>
            <a:off x="739035" y="1437319"/>
            <a:ext cx="10752551" cy="4351338"/>
          </a:xfrm>
        </p:spPr>
        <p:txBody>
          <a:bodyPr>
            <a:normAutofit/>
          </a:bodyPr>
          <a:lstStyle/>
          <a:p>
            <a:r>
              <a:rPr lang="en-US" dirty="0">
                <a:latin typeface="Bryant Medium" panose="020B0503040000020003" pitchFamily="34" charset="0"/>
                <a:cs typeface="Arial" panose="020B0604020202020204" pitchFamily="34" charset="0"/>
              </a:rPr>
              <a:t>Accelerate income and defer deductions or defer income and accelerate deductions?</a:t>
            </a:r>
          </a:p>
          <a:p>
            <a:pPr lvl="1"/>
            <a:r>
              <a:rPr lang="en-US" dirty="0">
                <a:latin typeface="Bryant Medium" panose="020B0503040000020003" pitchFamily="34" charset="0"/>
                <a:cs typeface="Arial" panose="020B0604020202020204" pitchFamily="34" charset="0"/>
              </a:rPr>
              <a:t>Opportunity Zone Planning</a:t>
            </a:r>
          </a:p>
          <a:p>
            <a:pPr lvl="1"/>
            <a:r>
              <a:rPr lang="en-US" dirty="0">
                <a:latin typeface="Bryant Medium" panose="020B0503040000020003" pitchFamily="34" charset="0"/>
                <a:cs typeface="Arial" panose="020B0604020202020204" pitchFamily="34" charset="0"/>
              </a:rPr>
              <a:t>Installment Sale</a:t>
            </a:r>
          </a:p>
          <a:p>
            <a:pPr lvl="1"/>
            <a:r>
              <a:rPr lang="en-US" dirty="0">
                <a:latin typeface="Bryant Medium" panose="020B0503040000020003" pitchFamily="34" charset="0"/>
                <a:cs typeface="Arial" panose="020B0604020202020204" pitchFamily="34" charset="0"/>
              </a:rPr>
              <a:t>Capital Purchases</a:t>
            </a:r>
          </a:p>
          <a:p>
            <a:pPr lvl="1"/>
            <a:r>
              <a:rPr lang="en-US" dirty="0">
                <a:latin typeface="Bryant Medium" panose="020B0503040000020003" pitchFamily="34" charset="0"/>
                <a:cs typeface="Arial" panose="020B0604020202020204" pitchFamily="34" charset="0"/>
              </a:rPr>
              <a:t>Accounting Method Change</a:t>
            </a:r>
          </a:p>
        </p:txBody>
      </p:sp>
      <p:sp>
        <p:nvSpPr>
          <p:cNvPr id="8" name="Rectangle 7">
            <a:extLst>
              <a:ext uri="{FF2B5EF4-FFF2-40B4-BE49-F238E27FC236}">
                <a16:creationId xmlns:a16="http://schemas.microsoft.com/office/drawing/2014/main" id="{610C5754-E860-3E40-8AEE-2D129FB94C4B}"/>
              </a:ext>
            </a:extLst>
          </p:cNvPr>
          <p:cNvSpPr/>
          <p:nvPr/>
        </p:nvSpPr>
        <p:spPr>
          <a:xfrm>
            <a:off x="0" y="58420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7A290A8A-D3D9-254F-8AC8-09C6FB879F4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11" name="Picture 10" descr="logo_white.ai">
            <a:extLst>
              <a:ext uri="{FF2B5EF4-FFF2-40B4-BE49-F238E27FC236}">
                <a16:creationId xmlns:a16="http://schemas.microsoft.com/office/drawing/2014/main" id="{102E2F1E-B282-1F41-8CAD-175364D06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9156775-042C-1A4A-A3FB-5EE24ACD58C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427080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4911"/>
            <a:ext cx="10515600" cy="4709111"/>
          </a:xfrm>
        </p:spPr>
        <p:txBody>
          <a:bodyPr>
            <a:normAutofit/>
          </a:bodyPr>
          <a:lstStyle/>
          <a:p>
            <a:pPr marL="457200" indent="-457200"/>
            <a:r>
              <a:rPr lang="en-US" sz="3900" u="sng" dirty="0">
                <a:solidFill>
                  <a:srgbClr val="FF0000"/>
                </a:solidFill>
                <a:latin typeface="Bryant Medium" panose="020B0503040000020003" pitchFamily="34" charset="0"/>
                <a:cs typeface="Arial" panose="020B0604020202020204" pitchFamily="34" charset="0"/>
              </a:rPr>
              <a:t>We have clients with substantial assets-much more than they will need for their lifetimes</a:t>
            </a:r>
          </a:p>
          <a:p>
            <a:pPr marL="457200" indent="-457200"/>
            <a:r>
              <a:rPr lang="en-US" sz="3900" u="sng" dirty="0">
                <a:solidFill>
                  <a:srgbClr val="FF0000"/>
                </a:solidFill>
                <a:latin typeface="Bryant Medium" panose="020B0503040000020003" pitchFamily="34" charset="0"/>
                <a:cs typeface="Arial" panose="020B0604020202020204" pitchFamily="34" charset="0"/>
              </a:rPr>
              <a:t>There are a lot in need due to circumstances in general without the pandemic</a:t>
            </a:r>
          </a:p>
          <a:p>
            <a:pPr marL="457200" indent="-457200"/>
            <a:r>
              <a:rPr lang="en-US" sz="3900" u="sng" dirty="0">
                <a:solidFill>
                  <a:srgbClr val="FF0000"/>
                </a:solidFill>
                <a:latin typeface="Bryant Medium" panose="020B0503040000020003" pitchFamily="34" charset="0"/>
                <a:cs typeface="Arial" panose="020B0604020202020204" pitchFamily="34" charset="0"/>
              </a:rPr>
              <a:t>Our clients can do a lot of good with what they have to provide for those in need </a:t>
            </a:r>
          </a:p>
          <a:p>
            <a:pPr marL="0" indent="0">
              <a:buNone/>
            </a:pPr>
            <a:endParaRPr lang="en-US" sz="5400" b="1" i="1" u="sng"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838200" y="353786"/>
            <a:ext cx="10515600" cy="901011"/>
          </a:xfrm>
        </p:spPr>
        <p:txBody>
          <a:bodyPr/>
          <a:lstStyle/>
          <a:p>
            <a:pPr algn="ctr"/>
            <a:r>
              <a:rPr lang="en-US" dirty="0">
                <a:latin typeface="Bryant Medium" panose="020B0503040000020003" pitchFamily="34" charset="0"/>
                <a:cs typeface="Arial" panose="020B0604020202020204" pitchFamily="34" charset="0"/>
              </a:rPr>
              <a:t>Charity</a:t>
            </a:r>
          </a:p>
        </p:txBody>
      </p:sp>
      <p:sp>
        <p:nvSpPr>
          <p:cNvPr id="17" name="Rectangle 16">
            <a:extLst>
              <a:ext uri="{FF2B5EF4-FFF2-40B4-BE49-F238E27FC236}">
                <a16:creationId xmlns:a16="http://schemas.microsoft.com/office/drawing/2014/main" id="{4669BACD-3F24-5146-A8A2-92A9CF42936A}"/>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2">
            <a:extLst>
              <a:ext uri="{FF2B5EF4-FFF2-40B4-BE49-F238E27FC236}">
                <a16:creationId xmlns:a16="http://schemas.microsoft.com/office/drawing/2014/main" id="{49EF28A3-5BD9-0A40-B61D-C7C7FEC6325F}"/>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9" name="Picture 18" descr="logo_white.ai">
            <a:extLst>
              <a:ext uri="{FF2B5EF4-FFF2-40B4-BE49-F238E27FC236}">
                <a16:creationId xmlns:a16="http://schemas.microsoft.com/office/drawing/2014/main" id="{43A7DE1E-4F28-0C4C-A3F2-4B49A0202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20" name="Picture 19">
            <a:extLst>
              <a:ext uri="{FF2B5EF4-FFF2-40B4-BE49-F238E27FC236}">
                <a16:creationId xmlns:a16="http://schemas.microsoft.com/office/drawing/2014/main" id="{668CFD81-1946-9941-8A00-12F8CADE0BA0}"/>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2267676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13775" y="2639786"/>
            <a:ext cx="10515600" cy="901011"/>
          </a:xfrm>
        </p:spPr>
        <p:txBody>
          <a:bodyPr>
            <a:normAutofit fontScale="90000"/>
          </a:bodyPr>
          <a:lstStyle/>
          <a:p>
            <a:pPr algn="ctr"/>
            <a:r>
              <a:rPr lang="en-US" b="1" dirty="0">
                <a:latin typeface="Bryant Medium" panose="020B0503040000020003" pitchFamily="34" charset="0"/>
                <a:cs typeface="Arial" panose="020B0604020202020204" pitchFamily="34" charset="0"/>
              </a:rPr>
              <a:t>TCJA</a:t>
            </a:r>
            <a:br>
              <a:rPr lang="en-US" b="1" dirty="0">
                <a:latin typeface="Bryant Medium" panose="020B0503040000020003" pitchFamily="34" charset="0"/>
                <a:cs typeface="Arial" panose="020B0604020202020204" pitchFamily="34" charset="0"/>
              </a:rPr>
            </a:br>
            <a:r>
              <a:rPr lang="en-US" sz="2200" dirty="0">
                <a:latin typeface="Bryant Medium" panose="020B0503040000020003"/>
                <a:cs typeface="Arial" panose="020B0604020202020204" pitchFamily="34" charset="0"/>
              </a:rPr>
              <a:t>(</a:t>
            </a:r>
            <a:r>
              <a:rPr lang="en-US" sz="2200" dirty="0">
                <a:latin typeface="Bryant Medium" panose="020B0503040000020003"/>
              </a:rPr>
              <a:t>Modification of deduction for taxes not paid or accrued in a trade or business (sec. 1303</a:t>
            </a:r>
            <a:br>
              <a:rPr lang="en-US" sz="2200" dirty="0">
                <a:latin typeface="Bryant Medium" panose="020B0503040000020003"/>
              </a:rPr>
            </a:br>
            <a:r>
              <a:rPr lang="en-US" sz="2200" dirty="0">
                <a:latin typeface="Bryant Medium" panose="020B0503040000020003"/>
              </a:rPr>
              <a:t>of the House bill, sec. 11042 of the Senate amendment, and sec. 164 of the Code))</a:t>
            </a:r>
            <a:br>
              <a:rPr lang="en-US" dirty="0">
                <a:latin typeface="Bryant Medium" panose="020B0503040000020003"/>
                <a:cs typeface="Arial" panose="020B0604020202020204" pitchFamily="34" charset="0"/>
              </a:rPr>
            </a:br>
            <a:endParaRPr lang="en-US" dirty="0">
              <a:latin typeface="Bryant Medium" panose="020B0503040000020003"/>
              <a:cs typeface="Arial" panose="020B0604020202020204" pitchFamily="34" charset="0"/>
            </a:endParaRPr>
          </a:p>
        </p:txBody>
      </p:sp>
      <p:sp>
        <p:nvSpPr>
          <p:cNvPr id="7" name="Rectangle 6">
            <a:extLst>
              <a:ext uri="{FF2B5EF4-FFF2-40B4-BE49-F238E27FC236}">
                <a16:creationId xmlns:a16="http://schemas.microsoft.com/office/drawing/2014/main" id="{3C558463-C7E8-354E-B9BF-67CBFCA5D25E}"/>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2">
            <a:extLst>
              <a:ext uri="{FF2B5EF4-FFF2-40B4-BE49-F238E27FC236}">
                <a16:creationId xmlns:a16="http://schemas.microsoft.com/office/drawing/2014/main" id="{777ACDBB-86E8-ED41-A4EF-2538AB3771A1}"/>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4" name="Picture 13" descr="logo_white.ai">
            <a:extLst>
              <a:ext uri="{FF2B5EF4-FFF2-40B4-BE49-F238E27FC236}">
                <a16:creationId xmlns:a16="http://schemas.microsoft.com/office/drawing/2014/main" id="{7476938F-F641-BF45-9403-57DEFFC78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5" name="Picture 14">
            <a:extLst>
              <a:ext uri="{FF2B5EF4-FFF2-40B4-BE49-F238E27FC236}">
                <a16:creationId xmlns:a16="http://schemas.microsoft.com/office/drawing/2014/main" id="{8404D289-9D75-2E47-8D04-B8E74396E2ED}"/>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35935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13775" y="2639786"/>
            <a:ext cx="10515600" cy="901011"/>
          </a:xfrm>
        </p:spPr>
        <p:txBody>
          <a:bodyPr>
            <a:noAutofit/>
          </a:bodyPr>
          <a:lstStyle/>
          <a:p>
            <a:pPr algn="ctr"/>
            <a:r>
              <a:rPr lang="en-US" sz="2900" b="1" i="1" u="sng" dirty="0">
                <a:solidFill>
                  <a:srgbClr val="FF0000"/>
                </a:solidFill>
                <a:latin typeface="Bryant Medium" panose="020B0503040000020003"/>
              </a:rPr>
              <a:t>The provision contains an exception to the above-stated rule. Under the provision a taxpayer may claim an itemized deduction of up to $10,000 ($5,000 for married taxpayer filing a separate return) for the aggregate of (</a:t>
            </a:r>
            <a:r>
              <a:rPr lang="en-US" sz="2900" b="1" i="1" u="sng" dirty="0" err="1">
                <a:solidFill>
                  <a:srgbClr val="FF0000"/>
                </a:solidFill>
                <a:latin typeface="Bryant Medium" panose="020B0503040000020003"/>
              </a:rPr>
              <a:t>i</a:t>
            </a:r>
            <a:r>
              <a:rPr lang="en-US" sz="2900" b="1" i="1" u="sng" dirty="0">
                <a:solidFill>
                  <a:srgbClr val="FF0000"/>
                </a:solidFill>
                <a:latin typeface="Bryant Medium" panose="020B0503040000020003"/>
              </a:rPr>
              <a:t>) State and local property taxes not paid or accrued in carrying on a trade or business, or an activity described in section 212, and (ii) State and local income, war profits, and excess profits taxes (or sales taxes in lieu of income, etc. taxes) paid or accrued in the taxable year. Foreign real property taxes may not be deducted under this exception.</a:t>
            </a:r>
            <a:br>
              <a:rPr lang="en-US" sz="2900" b="1" i="1" u="sng" dirty="0">
                <a:solidFill>
                  <a:srgbClr val="FF0000"/>
                </a:solidFill>
                <a:latin typeface="Bryant Medium" panose="020B0503040000020003"/>
              </a:rPr>
            </a:br>
            <a:r>
              <a:rPr lang="en-US" sz="2900" b="1" i="1" u="sng" dirty="0">
                <a:solidFill>
                  <a:srgbClr val="FF0000"/>
                </a:solidFill>
                <a:latin typeface="Bryant Medium" panose="020B0503040000020003"/>
              </a:rPr>
              <a:t>The above rules apply to taxable years beginning after December 31, 2017, and beginning before January 1, 2026.</a:t>
            </a:r>
            <a:endParaRPr lang="en-US" sz="2900" b="1" i="1" u="sng" dirty="0">
              <a:solidFill>
                <a:srgbClr val="FF0000"/>
              </a:solidFill>
              <a:latin typeface="Bryant Medium" panose="020B0503040000020003"/>
              <a:cs typeface="Arial" panose="020B0604020202020204" pitchFamily="34" charset="0"/>
            </a:endParaRPr>
          </a:p>
        </p:txBody>
      </p:sp>
      <p:sp>
        <p:nvSpPr>
          <p:cNvPr id="7" name="Rectangle 6">
            <a:extLst>
              <a:ext uri="{FF2B5EF4-FFF2-40B4-BE49-F238E27FC236}">
                <a16:creationId xmlns:a16="http://schemas.microsoft.com/office/drawing/2014/main" id="{3C558463-C7E8-354E-B9BF-67CBFCA5D25E}"/>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2">
            <a:extLst>
              <a:ext uri="{FF2B5EF4-FFF2-40B4-BE49-F238E27FC236}">
                <a16:creationId xmlns:a16="http://schemas.microsoft.com/office/drawing/2014/main" id="{777ACDBB-86E8-ED41-A4EF-2538AB3771A1}"/>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4" name="Picture 13" descr="logo_white.ai">
            <a:extLst>
              <a:ext uri="{FF2B5EF4-FFF2-40B4-BE49-F238E27FC236}">
                <a16:creationId xmlns:a16="http://schemas.microsoft.com/office/drawing/2014/main" id="{7476938F-F641-BF45-9403-57DEFFC78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5" name="Picture 14">
            <a:extLst>
              <a:ext uri="{FF2B5EF4-FFF2-40B4-BE49-F238E27FC236}">
                <a16:creationId xmlns:a16="http://schemas.microsoft.com/office/drawing/2014/main" id="{8404D289-9D75-2E47-8D04-B8E74396E2ED}"/>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13706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13775" y="2639786"/>
            <a:ext cx="10515600" cy="901011"/>
          </a:xfrm>
        </p:spPr>
        <p:txBody>
          <a:bodyPr>
            <a:normAutofit fontScale="90000"/>
          </a:bodyPr>
          <a:lstStyle/>
          <a:p>
            <a:pPr algn="ctr"/>
            <a:r>
              <a:rPr lang="en-US" b="1" dirty="0">
                <a:latin typeface="Bryant Medium" panose="020B0503040000020003" pitchFamily="34" charset="0"/>
                <a:cs typeface="Arial" panose="020B0604020202020204" pitchFamily="34" charset="0"/>
              </a:rPr>
              <a:t>Notice 2019-12</a:t>
            </a:r>
            <a:br>
              <a:rPr lang="en-US" b="1" dirty="0">
                <a:latin typeface="Bryant Medium" panose="020B0503040000020003" pitchFamily="34" charset="0"/>
                <a:cs typeface="Arial" panose="020B0604020202020204" pitchFamily="34" charset="0"/>
              </a:rPr>
            </a:br>
            <a:r>
              <a:rPr lang="en-US" sz="3100" dirty="0">
                <a:latin typeface="Bryant Medium" panose="020B0503040000020003" pitchFamily="34" charset="0"/>
                <a:cs typeface="Arial" panose="020B0604020202020204" pitchFamily="34" charset="0"/>
                <a:hlinkClick r:id="rId2"/>
              </a:rPr>
              <a:t>https://www.irs.gov/pub/irs-drop/n-19-12.pdf</a:t>
            </a:r>
            <a:br>
              <a:rPr lang="en-US" b="1" dirty="0">
                <a:latin typeface="Bryant Medium" panose="020B0503040000020003" pitchFamily="34" charset="0"/>
                <a:cs typeface="Arial" panose="020B0604020202020204" pitchFamily="34" charset="0"/>
              </a:rPr>
            </a:br>
            <a:endParaRPr lang="en-US" b="1" dirty="0">
              <a:latin typeface="Bryant Medium" panose="020B0503040000020003" pitchFamily="34" charset="0"/>
              <a:cs typeface="Arial" panose="020B0604020202020204" pitchFamily="34" charset="0"/>
            </a:endParaRPr>
          </a:p>
        </p:txBody>
      </p:sp>
      <p:sp>
        <p:nvSpPr>
          <p:cNvPr id="7" name="Rectangle 6">
            <a:extLst>
              <a:ext uri="{FF2B5EF4-FFF2-40B4-BE49-F238E27FC236}">
                <a16:creationId xmlns:a16="http://schemas.microsoft.com/office/drawing/2014/main" id="{3C558463-C7E8-354E-B9BF-67CBFCA5D25E}"/>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2">
            <a:extLst>
              <a:ext uri="{FF2B5EF4-FFF2-40B4-BE49-F238E27FC236}">
                <a16:creationId xmlns:a16="http://schemas.microsoft.com/office/drawing/2014/main" id="{777ACDBB-86E8-ED41-A4EF-2538AB3771A1}"/>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4" name="Picture 13" descr="logo_white.ai">
            <a:extLst>
              <a:ext uri="{FF2B5EF4-FFF2-40B4-BE49-F238E27FC236}">
                <a16:creationId xmlns:a16="http://schemas.microsoft.com/office/drawing/2014/main" id="{7476938F-F641-BF45-9403-57DEFFC78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5" name="Picture 14">
            <a:extLst>
              <a:ext uri="{FF2B5EF4-FFF2-40B4-BE49-F238E27FC236}">
                <a16:creationId xmlns:a16="http://schemas.microsoft.com/office/drawing/2014/main" id="{8404D289-9D75-2E47-8D04-B8E74396E2ED}"/>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231838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2905"/>
            <a:ext cx="10515600" cy="4709111"/>
          </a:xfrm>
        </p:spPr>
        <p:txBody>
          <a:bodyPr>
            <a:normAutofit/>
          </a:bodyPr>
          <a:lstStyle/>
          <a:p>
            <a:pPr marL="0" indent="0">
              <a:lnSpc>
                <a:spcPct val="100000"/>
              </a:lnSpc>
              <a:buNone/>
            </a:pPr>
            <a:r>
              <a:rPr lang="en-US" sz="3200" b="1" i="1" u="sng" dirty="0">
                <a:solidFill>
                  <a:srgbClr val="FF0000"/>
                </a:solidFill>
                <a:latin typeface="Bryant Medium" panose="020B0503040000020003"/>
              </a:rPr>
              <a:t>Under this safe harbor, an individual who itemizes deductions and who makes a payment to a section 170(c) entity in return for a state or local tax credit may treat as a payment of state or local tax for purposes of section 164 the portion of such payment for which a charitable contribution deduction under section 170 is or will be disallowed under final regulations. </a:t>
            </a:r>
            <a:endParaRPr lang="en-US" sz="3200" b="1" i="1" u="sng" dirty="0">
              <a:solidFill>
                <a:srgbClr val="FF0000"/>
              </a:solidFill>
              <a:latin typeface="Bryant Medium" panose="020B0503040000020003"/>
              <a:cs typeface="Arial" panose="020B0604020202020204" pitchFamily="34" charset="0"/>
            </a:endParaRPr>
          </a:p>
        </p:txBody>
      </p:sp>
      <p:sp>
        <p:nvSpPr>
          <p:cNvPr id="8" name="Title 1"/>
          <p:cNvSpPr>
            <a:spLocks noGrp="1"/>
          </p:cNvSpPr>
          <p:nvPr>
            <p:ph type="title"/>
          </p:nvPr>
        </p:nvSpPr>
        <p:spPr>
          <a:xfrm>
            <a:off x="838200" y="353786"/>
            <a:ext cx="10515600" cy="901011"/>
          </a:xfrm>
        </p:spPr>
        <p:txBody>
          <a:bodyPr>
            <a:normAutofit/>
          </a:bodyPr>
          <a:lstStyle/>
          <a:p>
            <a:pPr algn="ctr"/>
            <a:r>
              <a:rPr lang="en-US" b="1" dirty="0">
                <a:latin typeface="Bryant Medium" panose="020B0503040000020003"/>
              </a:rPr>
              <a:t>SECTION 3. SAFE HARBOR FOR INDIVIDUALS </a:t>
            </a:r>
            <a:endParaRPr lang="en-US" b="1" dirty="0">
              <a:latin typeface="Bryant Medium" panose="020B0503040000020003"/>
              <a:cs typeface="Arial" panose="020B0604020202020204" pitchFamily="34" charset="0"/>
            </a:endParaRPr>
          </a:p>
        </p:txBody>
      </p:sp>
      <p:sp>
        <p:nvSpPr>
          <p:cNvPr id="13" name="Rectangle 12">
            <a:extLst>
              <a:ext uri="{FF2B5EF4-FFF2-40B4-BE49-F238E27FC236}">
                <a16:creationId xmlns:a16="http://schemas.microsoft.com/office/drawing/2014/main" id="{F9A3EA4C-E22E-A54D-8FA4-EA4D5CB8D32E}"/>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2">
            <a:extLst>
              <a:ext uri="{FF2B5EF4-FFF2-40B4-BE49-F238E27FC236}">
                <a16:creationId xmlns:a16="http://schemas.microsoft.com/office/drawing/2014/main" id="{87DF9D72-386A-C740-8968-CB33F725AE20}"/>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5" name="Picture 14" descr="logo_white.ai">
            <a:extLst>
              <a:ext uri="{FF2B5EF4-FFF2-40B4-BE49-F238E27FC236}">
                <a16:creationId xmlns:a16="http://schemas.microsoft.com/office/drawing/2014/main" id="{23558C77-8B80-414B-A686-FC21598D2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6" name="Picture 15">
            <a:extLst>
              <a:ext uri="{FF2B5EF4-FFF2-40B4-BE49-F238E27FC236}">
                <a16:creationId xmlns:a16="http://schemas.microsoft.com/office/drawing/2014/main" id="{D1379B73-B367-B14A-9657-D5D4FD4054C0}"/>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295776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599"/>
            <a:ext cx="10515600" cy="4709111"/>
          </a:xfrm>
        </p:spPr>
        <p:txBody>
          <a:bodyPr>
            <a:normAutofit/>
          </a:bodyPr>
          <a:lstStyle/>
          <a:p>
            <a:pPr marL="0" indent="0">
              <a:lnSpc>
                <a:spcPct val="100000"/>
              </a:lnSpc>
              <a:buNone/>
            </a:pPr>
            <a:r>
              <a:rPr lang="en-US" sz="2700" b="1" i="1" u="sng" dirty="0">
                <a:solidFill>
                  <a:srgbClr val="FF0000"/>
                </a:solidFill>
                <a:latin typeface="Bryant Medium" panose="020B0503040000020003"/>
              </a:rPr>
              <a:t>In year 1, Taxpayer A makes a payment of $500 to an entity described in section 170(c). In return for the payment, A receives a dollar-for-dollar state income tax credit. Prior to application of the credit, A’s state income tax liability for year 1 was $500 or more; A applies the $500 credit to A’s year 1 state income tax liability. Under section 3 of this notice, A treats the $500 payment as a payment of state income tax in year 1 for purposes of section 164. To determine A’s deduction amount, A must apply the provisions of section 164 applicable to payments of state and local taxes, including the limitation under section 164(b)(6). </a:t>
            </a:r>
            <a:endParaRPr lang="en-US" sz="2700" b="1" i="1" u="sng" dirty="0">
              <a:solidFill>
                <a:srgbClr val="FF0000"/>
              </a:solidFill>
              <a:latin typeface="Bryant Medium" panose="020B0503040000020003"/>
              <a:cs typeface="Arial" panose="020B0604020202020204" pitchFamily="34" charset="0"/>
            </a:endParaRPr>
          </a:p>
        </p:txBody>
      </p:sp>
      <p:sp>
        <p:nvSpPr>
          <p:cNvPr id="8" name="Title 1"/>
          <p:cNvSpPr>
            <a:spLocks noGrp="1"/>
          </p:cNvSpPr>
          <p:nvPr>
            <p:ph type="title"/>
          </p:nvPr>
        </p:nvSpPr>
        <p:spPr>
          <a:xfrm>
            <a:off x="838200" y="353786"/>
            <a:ext cx="10515600" cy="901011"/>
          </a:xfrm>
        </p:spPr>
        <p:txBody>
          <a:bodyPr/>
          <a:lstStyle/>
          <a:p>
            <a:pPr algn="ctr"/>
            <a:r>
              <a:rPr lang="en-US" b="1" dirty="0">
                <a:latin typeface="Bryant Medium" panose="020B0503040000020003"/>
              </a:rPr>
              <a:t>Example 1</a:t>
            </a:r>
            <a:r>
              <a:rPr lang="en-US" dirty="0"/>
              <a:t> </a:t>
            </a:r>
            <a:endParaRPr lang="en-US" dirty="0">
              <a:latin typeface="Bryant Medium" panose="020B0503040000020003" pitchFamily="34" charset="0"/>
              <a:cs typeface="Arial" panose="020B0604020202020204" pitchFamily="34" charset="0"/>
            </a:endParaRPr>
          </a:p>
        </p:txBody>
      </p:sp>
      <p:sp>
        <p:nvSpPr>
          <p:cNvPr id="13" name="Rectangle 12">
            <a:extLst>
              <a:ext uri="{FF2B5EF4-FFF2-40B4-BE49-F238E27FC236}">
                <a16:creationId xmlns:a16="http://schemas.microsoft.com/office/drawing/2014/main" id="{570E950A-36FC-3543-AEFB-4DE71B38E5DA}"/>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2">
            <a:extLst>
              <a:ext uri="{FF2B5EF4-FFF2-40B4-BE49-F238E27FC236}">
                <a16:creationId xmlns:a16="http://schemas.microsoft.com/office/drawing/2014/main" id="{0E6F8C98-758D-AF42-8745-A6D593C8CB81}"/>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5" name="Picture 14" descr="logo_white.ai">
            <a:extLst>
              <a:ext uri="{FF2B5EF4-FFF2-40B4-BE49-F238E27FC236}">
                <a16:creationId xmlns:a16="http://schemas.microsoft.com/office/drawing/2014/main" id="{0B8E827C-8EE2-7146-B419-35F6A198B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6" name="Picture 15">
            <a:extLst>
              <a:ext uri="{FF2B5EF4-FFF2-40B4-BE49-F238E27FC236}">
                <a16:creationId xmlns:a16="http://schemas.microsoft.com/office/drawing/2014/main" id="{A8DC528E-98E1-5A44-8B4F-847EC502A392}"/>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199211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9531"/>
            <a:ext cx="10515600" cy="4814491"/>
          </a:xfrm>
        </p:spPr>
        <p:txBody>
          <a:bodyPr>
            <a:noAutofit/>
          </a:bodyPr>
          <a:lstStyle/>
          <a:p>
            <a:pPr marL="0" indent="0">
              <a:lnSpc>
                <a:spcPct val="100000"/>
              </a:lnSpc>
              <a:buNone/>
            </a:pPr>
            <a:r>
              <a:rPr lang="en-US" sz="2100" b="1" i="1" u="sng" dirty="0">
                <a:solidFill>
                  <a:srgbClr val="FF0000"/>
                </a:solidFill>
                <a:latin typeface="Bryant Medium" panose="020B0503040000020003"/>
              </a:rPr>
              <a:t>In year 1, Taxpayer B makes a payment of $7,000 to an entity described in section 170(c). In return for the payment, B receives a dollar-for-dollar state income tax credit, which under state law may be carried forward for three taxable years. Prior to application of the credit, B’s state income tax liability for year 1 was $5,000; B applies $5,000 of the $7,000 credit to B’s year 1 state income tax liability. Under section 3 of this notice, B treats $5,000 of the $7,000 payment as a payment of state income tax in year 1 for purposes of section 164. Prior to application of the remaining credit, B’s state income tax liability for year 2 exceeds $2,000; B applies excess credit of $2,000 to B’s year 2 state income tax liability. For year 2, B treats the $2,000 as a payment of state income tax for purposes of section 164. To determine B’s deduction amounts in years 1 and 2, B must apply the provisions of section 164 applicable to payments of state and local taxes, including the limitation under section 164(b)(6). </a:t>
            </a:r>
            <a:endParaRPr lang="en-US" sz="2100" b="1" i="1" u="sng" dirty="0">
              <a:solidFill>
                <a:srgbClr val="FF0000"/>
              </a:solidFill>
              <a:latin typeface="Bryant Medium" panose="020B0503040000020003"/>
              <a:cs typeface="Arial" panose="020B0604020202020204" pitchFamily="34" charset="0"/>
            </a:endParaRPr>
          </a:p>
        </p:txBody>
      </p:sp>
      <p:sp>
        <p:nvSpPr>
          <p:cNvPr id="8" name="Title 1"/>
          <p:cNvSpPr>
            <a:spLocks noGrp="1"/>
          </p:cNvSpPr>
          <p:nvPr>
            <p:ph type="title"/>
          </p:nvPr>
        </p:nvSpPr>
        <p:spPr>
          <a:xfrm>
            <a:off x="838200" y="353787"/>
            <a:ext cx="10515600" cy="659220"/>
          </a:xfrm>
        </p:spPr>
        <p:txBody>
          <a:bodyPr>
            <a:normAutofit fontScale="90000"/>
          </a:bodyPr>
          <a:lstStyle/>
          <a:p>
            <a:pPr algn="ctr"/>
            <a:r>
              <a:rPr lang="en-US" b="1" dirty="0">
                <a:latin typeface="Bryant Medium" panose="020B0503040000020003"/>
              </a:rPr>
              <a:t>Example 2</a:t>
            </a:r>
            <a:r>
              <a:rPr lang="en-US" dirty="0"/>
              <a:t> </a:t>
            </a:r>
            <a:endParaRPr lang="en-US" dirty="0">
              <a:latin typeface="Bryant Medium" panose="020B0503040000020003" pitchFamily="34" charset="0"/>
              <a:cs typeface="Arial" panose="020B0604020202020204" pitchFamily="34" charset="0"/>
            </a:endParaRPr>
          </a:p>
        </p:txBody>
      </p:sp>
      <p:sp>
        <p:nvSpPr>
          <p:cNvPr id="13" name="Rectangle 12">
            <a:extLst>
              <a:ext uri="{FF2B5EF4-FFF2-40B4-BE49-F238E27FC236}">
                <a16:creationId xmlns:a16="http://schemas.microsoft.com/office/drawing/2014/main" id="{88FC48BF-7A08-B348-A86C-3E42E1FB4655}"/>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2">
            <a:extLst>
              <a:ext uri="{FF2B5EF4-FFF2-40B4-BE49-F238E27FC236}">
                <a16:creationId xmlns:a16="http://schemas.microsoft.com/office/drawing/2014/main" id="{EBF7F957-8393-1C44-A15F-6B2744211B9A}"/>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5" name="Picture 14" descr="logo_white.ai">
            <a:extLst>
              <a:ext uri="{FF2B5EF4-FFF2-40B4-BE49-F238E27FC236}">
                <a16:creationId xmlns:a16="http://schemas.microsoft.com/office/drawing/2014/main" id="{C7826126-2986-6F49-8B60-366C9944E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6" name="Picture 15">
            <a:extLst>
              <a:ext uri="{FF2B5EF4-FFF2-40B4-BE49-F238E27FC236}">
                <a16:creationId xmlns:a16="http://schemas.microsoft.com/office/drawing/2014/main" id="{3A9DB953-E291-7349-9DB4-B4730E5BB184}"/>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2829399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4911"/>
            <a:ext cx="10515600" cy="4709111"/>
          </a:xfrm>
        </p:spPr>
        <p:txBody>
          <a:bodyPr>
            <a:normAutofit/>
          </a:bodyPr>
          <a:lstStyle/>
          <a:p>
            <a:pPr marL="0" indent="0">
              <a:lnSpc>
                <a:spcPct val="100000"/>
              </a:lnSpc>
              <a:buNone/>
            </a:pPr>
            <a:r>
              <a:rPr lang="en-US" sz="2600" b="1" i="1" u="sng" dirty="0">
                <a:solidFill>
                  <a:srgbClr val="FF0000"/>
                </a:solidFill>
                <a:latin typeface="Bryant Medium" panose="020B0503040000020003"/>
              </a:rPr>
              <a:t>In year 1, Taxpayer C makes a payment of $7,000 to an entity described in section 170(c). In return for the payment, C receives a local real property tax credit equal to 25 percent of the amount of this payment ($1,750). Prior to application of the credit, C’s local real property tax liability in year 1 was $3,500; C applies the $1,750 credit to C’s year 1 local real property tax liability. Under section 3 of this notice, for year 1, C treats $1,750 as a payment of local real property tax for purposes of section 164. To determine C’s deduction amount, C must apply the provisions of section 164 applicable to payments of state and local taxes, including the limitation under section 164(b)(6). </a:t>
            </a:r>
          </a:p>
        </p:txBody>
      </p:sp>
      <p:sp>
        <p:nvSpPr>
          <p:cNvPr id="8" name="Title 1"/>
          <p:cNvSpPr>
            <a:spLocks noGrp="1"/>
          </p:cNvSpPr>
          <p:nvPr>
            <p:ph type="title"/>
          </p:nvPr>
        </p:nvSpPr>
        <p:spPr>
          <a:xfrm>
            <a:off x="838200" y="353786"/>
            <a:ext cx="10515600" cy="901011"/>
          </a:xfrm>
        </p:spPr>
        <p:txBody>
          <a:bodyPr/>
          <a:lstStyle/>
          <a:p>
            <a:pPr algn="ctr"/>
            <a:r>
              <a:rPr lang="en-US" b="1" dirty="0">
                <a:latin typeface="Bryant Medium" panose="020B0503040000020003"/>
              </a:rPr>
              <a:t>Example 3</a:t>
            </a:r>
            <a:r>
              <a:rPr lang="en-US" dirty="0"/>
              <a:t> </a:t>
            </a:r>
            <a:endParaRPr lang="en-US" dirty="0">
              <a:latin typeface="Bryant Medium" panose="020B0503040000020003" pitchFamily="34" charset="0"/>
              <a:cs typeface="Arial" panose="020B0604020202020204" pitchFamily="34" charset="0"/>
            </a:endParaRPr>
          </a:p>
        </p:txBody>
      </p:sp>
      <p:sp>
        <p:nvSpPr>
          <p:cNvPr id="9" name="Rectangle 8">
            <a:extLst>
              <a:ext uri="{FF2B5EF4-FFF2-40B4-BE49-F238E27FC236}">
                <a16:creationId xmlns:a16="http://schemas.microsoft.com/office/drawing/2014/main" id="{EEAFF413-95F2-1746-961F-4E4C07E652A5}"/>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93AEECDC-A534-0B4D-98C4-162C48265A36}"/>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2" descr="https://www.aicpa.org/content/dam/aicpa/career/marketing/downloadabledocs/cpa-rgb.jpg">
            <a:extLst>
              <a:ext uri="{FF2B5EF4-FFF2-40B4-BE49-F238E27FC236}">
                <a16:creationId xmlns:a16="http://schemas.microsoft.com/office/drawing/2014/main" id="{6C634755-0D54-824C-9983-57A47420F4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59" t="26053" r="17833" b="31600"/>
          <a:stretch/>
        </p:blipFill>
        <p:spPr bwMode="auto">
          <a:xfrm>
            <a:off x="613775" y="6075122"/>
            <a:ext cx="1189973" cy="497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_white.ai">
            <a:extLst>
              <a:ext uri="{FF2B5EF4-FFF2-40B4-BE49-F238E27FC236}">
                <a16:creationId xmlns:a16="http://schemas.microsoft.com/office/drawing/2014/main" id="{816FA4B3-59EC-1E4B-A31D-B65C2F9AE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
        <p:nvSpPr>
          <p:cNvPr id="13" name="Rectangle 12">
            <a:extLst>
              <a:ext uri="{FF2B5EF4-FFF2-40B4-BE49-F238E27FC236}">
                <a16:creationId xmlns:a16="http://schemas.microsoft.com/office/drawing/2014/main" id="{34F5D753-FACF-F04F-AFBE-C016D4407AD5}"/>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2">
            <a:extLst>
              <a:ext uri="{FF2B5EF4-FFF2-40B4-BE49-F238E27FC236}">
                <a16:creationId xmlns:a16="http://schemas.microsoft.com/office/drawing/2014/main" id="{80858A00-255C-3B4B-8CBC-6CAF4A3DC7D7}"/>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5" name="Picture 14" descr="logo_white.ai">
            <a:extLst>
              <a:ext uri="{FF2B5EF4-FFF2-40B4-BE49-F238E27FC236}">
                <a16:creationId xmlns:a16="http://schemas.microsoft.com/office/drawing/2014/main" id="{3E6BD9E3-A953-A74F-869F-69AFC17E1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6" name="Picture 15">
            <a:extLst>
              <a:ext uri="{FF2B5EF4-FFF2-40B4-BE49-F238E27FC236}">
                <a16:creationId xmlns:a16="http://schemas.microsoft.com/office/drawing/2014/main" id="{7A721258-644C-1A43-A9CD-35E9556EAED5}"/>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3143180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4151" y="-310092"/>
            <a:ext cx="11596923" cy="5958114"/>
          </a:xfrm>
        </p:spPr>
        <p:txBody>
          <a:bodyPr>
            <a:normAutofit/>
          </a:bodyPr>
          <a:lstStyle/>
          <a:p>
            <a:pPr algn="ctr"/>
            <a:r>
              <a:rPr lang="en-US" sz="5400" dirty="0">
                <a:latin typeface="Bryant Medium" panose="020B0503040000020003" pitchFamily="34" charset="0"/>
                <a:cs typeface="Arial" panose="020B0604020202020204" pitchFamily="34" charset="0"/>
              </a:rPr>
              <a:t>Louisiana Tuition Donation </a:t>
            </a:r>
            <a:br>
              <a:rPr lang="en-US" sz="5400" dirty="0">
                <a:latin typeface="Bryant Medium" panose="020B0503040000020003" pitchFamily="34" charset="0"/>
                <a:cs typeface="Arial" panose="020B0604020202020204" pitchFamily="34" charset="0"/>
              </a:rPr>
            </a:br>
            <a:r>
              <a:rPr lang="en-US" sz="5400" dirty="0">
                <a:latin typeface="Bryant Medium" panose="020B0503040000020003" pitchFamily="34" charset="0"/>
                <a:cs typeface="Arial" panose="020B0604020202020204" pitchFamily="34" charset="0"/>
              </a:rPr>
              <a:t>Rebate Program</a:t>
            </a:r>
          </a:p>
        </p:txBody>
      </p:sp>
      <p:sp>
        <p:nvSpPr>
          <p:cNvPr id="9" name="Rectangle 8">
            <a:extLst>
              <a:ext uri="{FF2B5EF4-FFF2-40B4-BE49-F238E27FC236}">
                <a16:creationId xmlns:a16="http://schemas.microsoft.com/office/drawing/2014/main" id="{94C430C8-EE38-6C44-943E-F6F881CBDBA4}"/>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496BD27C-AFA4-EA42-8C20-B926A876DE64}"/>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2" name="Picture 11" descr="logo_white.ai">
            <a:extLst>
              <a:ext uri="{FF2B5EF4-FFF2-40B4-BE49-F238E27FC236}">
                <a16:creationId xmlns:a16="http://schemas.microsoft.com/office/drawing/2014/main" id="{79FBEF0A-1CA4-BD40-B5BD-1BE33322C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2" name="Picture 1">
            <a:extLst>
              <a:ext uri="{FF2B5EF4-FFF2-40B4-BE49-F238E27FC236}">
                <a16:creationId xmlns:a16="http://schemas.microsoft.com/office/drawing/2014/main" id="{1A1BAA3F-17AE-8B48-934C-D491E7122553}"/>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271766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371600" y="115600"/>
            <a:ext cx="9235439" cy="5497694"/>
          </a:xfrm>
          <a:prstGeom prst="rect">
            <a:avLst/>
          </a:prstGeom>
        </p:spPr>
      </p:pic>
      <p:sp>
        <p:nvSpPr>
          <p:cNvPr id="8" name="Rectangle 7">
            <a:extLst>
              <a:ext uri="{FF2B5EF4-FFF2-40B4-BE49-F238E27FC236}">
                <a16:creationId xmlns:a16="http://schemas.microsoft.com/office/drawing/2014/main" id="{AA23ED47-D039-AC4A-AED5-A6595411C18F}"/>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593F7A78-594E-614D-A745-E52E67076D7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0" name="Picture 9" descr="logo_white.ai">
            <a:extLst>
              <a:ext uri="{FF2B5EF4-FFF2-40B4-BE49-F238E27FC236}">
                <a16:creationId xmlns:a16="http://schemas.microsoft.com/office/drawing/2014/main" id="{C0895252-6776-384D-83C1-DCB6E82F5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1" name="Picture 10">
            <a:extLst>
              <a:ext uri="{FF2B5EF4-FFF2-40B4-BE49-F238E27FC236}">
                <a16:creationId xmlns:a16="http://schemas.microsoft.com/office/drawing/2014/main" id="{7D92633A-C302-C64E-8075-8F92E10F8C57}"/>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353817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Income Tax Planning</a:t>
            </a:r>
          </a:p>
        </p:txBody>
      </p:sp>
      <p:sp>
        <p:nvSpPr>
          <p:cNvPr id="3" name="Content Placeholder 2"/>
          <p:cNvSpPr>
            <a:spLocks noGrp="1"/>
          </p:cNvSpPr>
          <p:nvPr>
            <p:ph idx="1"/>
          </p:nvPr>
        </p:nvSpPr>
        <p:spPr>
          <a:xfrm>
            <a:off x="739035" y="1437319"/>
            <a:ext cx="10752551" cy="4351338"/>
          </a:xfrm>
        </p:spPr>
        <p:txBody>
          <a:bodyPr>
            <a:normAutofit/>
          </a:bodyPr>
          <a:lstStyle/>
          <a:p>
            <a:r>
              <a:rPr lang="en-US" dirty="0">
                <a:latin typeface="Bryant Medium" panose="020B0503040000020003" pitchFamily="34" charset="0"/>
                <a:cs typeface="Arial" panose="020B0604020202020204" pitchFamily="34" charset="0"/>
              </a:rPr>
              <a:t>CARES Act Related Issues</a:t>
            </a:r>
          </a:p>
          <a:p>
            <a:pPr lvl="1"/>
            <a:r>
              <a:rPr lang="en-US" dirty="0">
                <a:latin typeface="Bryant Medium" panose="020B0503040000020003" pitchFamily="34" charset="0"/>
                <a:cs typeface="Arial" panose="020B0604020202020204" pitchFamily="34" charset="0"/>
              </a:rPr>
              <a:t>PPP Tax Deductibility</a:t>
            </a:r>
          </a:p>
          <a:p>
            <a:pPr lvl="1"/>
            <a:r>
              <a:rPr lang="en-US" dirty="0">
                <a:latin typeface="Bryant Medium" panose="020B0503040000020003" pitchFamily="34" charset="0"/>
                <a:cs typeface="Arial" panose="020B0604020202020204" pitchFamily="34" charset="0"/>
              </a:rPr>
              <a:t>Employee Retention Credit</a:t>
            </a:r>
          </a:p>
          <a:p>
            <a:pPr lvl="1"/>
            <a:r>
              <a:rPr lang="en-US" dirty="0">
                <a:latin typeface="Bryant Medium" panose="020B0503040000020003" pitchFamily="34" charset="0"/>
                <a:cs typeface="Arial" panose="020B0604020202020204" pitchFamily="34" charset="0"/>
              </a:rPr>
              <a:t>Employer Payroll Tax Deferral</a:t>
            </a:r>
          </a:p>
          <a:p>
            <a:r>
              <a:rPr lang="en-US" dirty="0">
                <a:latin typeface="Bryant Medium" panose="020B0503040000020003" pitchFamily="34" charset="0"/>
                <a:cs typeface="Arial" panose="020B0604020202020204" pitchFamily="34" charset="0"/>
              </a:rPr>
              <a:t>Capital Gain/Loss Harvesting</a:t>
            </a:r>
          </a:p>
          <a:p>
            <a:pPr lvl="1"/>
            <a:r>
              <a:rPr lang="en-US" dirty="0">
                <a:latin typeface="Bryant Medium" panose="020B0503040000020003" pitchFamily="34" charset="0"/>
                <a:cs typeface="Arial" panose="020B0604020202020204" pitchFamily="34" charset="0"/>
              </a:rPr>
              <a:t>Uncertain Tax Rates and Market Volatility</a:t>
            </a:r>
          </a:p>
          <a:p>
            <a:r>
              <a:rPr lang="en-US" dirty="0">
                <a:latin typeface="Bryant Medium" panose="020B0503040000020003" pitchFamily="34" charset="0"/>
                <a:cs typeface="Arial" panose="020B0604020202020204" pitchFamily="34" charset="0"/>
              </a:rPr>
              <a:t>ROTH Conversions</a:t>
            </a:r>
          </a:p>
          <a:p>
            <a:pPr lvl="1"/>
            <a:r>
              <a:rPr lang="en-US" dirty="0">
                <a:latin typeface="Bryant Medium" panose="020B0503040000020003" pitchFamily="34" charset="0"/>
                <a:cs typeface="Arial" panose="020B0604020202020204" pitchFamily="34" charset="0"/>
              </a:rPr>
              <a:t>Higher future tax rates and lower current values</a:t>
            </a:r>
          </a:p>
          <a:p>
            <a:pPr lvl="1"/>
            <a:r>
              <a:rPr lang="en-US" dirty="0">
                <a:latin typeface="Bryant Medium" panose="020B0503040000020003" pitchFamily="34" charset="0"/>
                <a:cs typeface="Arial" panose="020B0604020202020204" pitchFamily="34" charset="0"/>
              </a:rPr>
              <a:t>Re-characterization not allowed</a:t>
            </a:r>
          </a:p>
        </p:txBody>
      </p:sp>
      <p:sp>
        <p:nvSpPr>
          <p:cNvPr id="8" name="Rectangle 7">
            <a:extLst>
              <a:ext uri="{FF2B5EF4-FFF2-40B4-BE49-F238E27FC236}">
                <a16:creationId xmlns:a16="http://schemas.microsoft.com/office/drawing/2014/main" id="{610C5754-E860-3E40-8AEE-2D129FB94C4B}"/>
              </a:ext>
            </a:extLst>
          </p:cNvPr>
          <p:cNvSpPr/>
          <p:nvPr/>
        </p:nvSpPr>
        <p:spPr>
          <a:xfrm>
            <a:off x="0" y="58420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7A290A8A-D3D9-254F-8AC8-09C6FB879F4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11" name="Picture 10" descr="logo_white.ai">
            <a:extLst>
              <a:ext uri="{FF2B5EF4-FFF2-40B4-BE49-F238E27FC236}">
                <a16:creationId xmlns:a16="http://schemas.microsoft.com/office/drawing/2014/main" id="{102E2F1E-B282-1F41-8CAD-175364D06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9156775-042C-1A4A-A3FB-5EE24ACD58C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064009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Tuition Deduction/Credit Program</a:t>
            </a:r>
            <a:br>
              <a:rPr lang="en-US" dirty="0"/>
            </a:br>
            <a:endParaRPr lang="en-US" dirty="0"/>
          </a:p>
        </p:txBody>
      </p:sp>
      <p:graphicFrame>
        <p:nvGraphicFramePr>
          <p:cNvPr id="6" name="Content Placeholder 5"/>
          <p:cNvGraphicFramePr>
            <a:graphicFrameLocks noGrp="1"/>
          </p:cNvGraphicFramePr>
          <p:nvPr>
            <p:ph idx="1"/>
            <p:extLst/>
          </p:nvPr>
        </p:nvGraphicFramePr>
        <p:xfrm>
          <a:off x="1157762" y="1314908"/>
          <a:ext cx="9810205" cy="4174536"/>
        </p:xfrm>
        <a:graphic>
          <a:graphicData uri="http://schemas.openxmlformats.org/drawingml/2006/table">
            <a:tbl>
              <a:tblPr firstRow="1" firstCol="1" bandRow="1">
                <a:tableStyleId>{5C22544A-7EE6-4342-B048-85BDC9FD1C3A}</a:tableStyleId>
              </a:tblPr>
              <a:tblGrid>
                <a:gridCol w="3677515">
                  <a:extLst>
                    <a:ext uri="{9D8B030D-6E8A-4147-A177-3AD203B41FA5}">
                      <a16:colId xmlns:a16="http://schemas.microsoft.com/office/drawing/2014/main" val="1077460770"/>
                    </a:ext>
                  </a:extLst>
                </a:gridCol>
                <a:gridCol w="6132690">
                  <a:extLst>
                    <a:ext uri="{9D8B030D-6E8A-4147-A177-3AD203B41FA5}">
                      <a16:colId xmlns:a16="http://schemas.microsoft.com/office/drawing/2014/main" val="3641086594"/>
                    </a:ext>
                  </a:extLst>
                </a:gridCol>
              </a:tblGrid>
              <a:tr h="365799">
                <a:tc>
                  <a:txBody>
                    <a:bodyPr/>
                    <a:lstStyle/>
                    <a:p>
                      <a:pPr marL="0" marR="0" algn="ctr">
                        <a:lnSpc>
                          <a:spcPct val="107000"/>
                        </a:lnSpc>
                        <a:spcBef>
                          <a:spcPts val="0"/>
                        </a:spcBef>
                        <a:spcAft>
                          <a:spcPts val="0"/>
                        </a:spcAft>
                      </a:pPr>
                      <a:r>
                        <a:rPr lang="en-US" sz="1200">
                          <a:effectLst/>
                        </a:rPr>
                        <a:t>Income Level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Benefits/Detriments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341436"/>
                  </a:ext>
                </a:extLst>
              </a:tr>
              <a:tr h="1519726">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Middle and Modest Income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Charitable deduction would be reduced</a:t>
                      </a:r>
                    </a:p>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Still get increased standard deduction/exemption if not able to itemize</a:t>
                      </a:r>
                    </a:p>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4146486"/>
                  </a:ext>
                </a:extLst>
              </a:tr>
              <a:tr h="2289011">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Higher Income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Charitable deduction would be reduced</a:t>
                      </a:r>
                    </a:p>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Does not enter into $10,000 limit for state income and real estate tax</a:t>
                      </a:r>
                    </a:p>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Planning to be sure taxpayer is over the limit for increased standard deduction/exemption to be able to itemize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9093358"/>
                  </a:ext>
                </a:extLst>
              </a:tr>
            </a:tbl>
          </a:graphicData>
        </a:graphic>
      </p:graphicFrame>
      <p:sp>
        <p:nvSpPr>
          <p:cNvPr id="9" name="Rectangle 8">
            <a:extLst>
              <a:ext uri="{FF2B5EF4-FFF2-40B4-BE49-F238E27FC236}">
                <a16:creationId xmlns:a16="http://schemas.microsoft.com/office/drawing/2014/main" id="{565F563A-8342-F24E-8DD8-AC19ABD4FB49}"/>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094BDBF5-0A03-254F-A98C-A08C0CCBC038}"/>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0527F0F0-62E3-6C4F-94EB-6A2E2750D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5F33FDE9-088D-1A40-8BAE-3EEECA621397}"/>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404596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784" y="96630"/>
            <a:ext cx="9836330" cy="5654449"/>
          </a:xfrm>
        </p:spPr>
      </p:pic>
      <p:sp>
        <p:nvSpPr>
          <p:cNvPr id="6" name="Rectangle 5">
            <a:extLst>
              <a:ext uri="{FF2B5EF4-FFF2-40B4-BE49-F238E27FC236}">
                <a16:creationId xmlns:a16="http://schemas.microsoft.com/office/drawing/2014/main" id="{AA515DC7-47E8-F142-9E88-383F180D4902}"/>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A1ACA24F-68E1-1544-B4F2-01AF05601869}"/>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0" name="Picture 9" descr="logo_white.ai">
            <a:extLst>
              <a:ext uri="{FF2B5EF4-FFF2-40B4-BE49-F238E27FC236}">
                <a16:creationId xmlns:a16="http://schemas.microsoft.com/office/drawing/2014/main" id="{D116657F-BB85-2F42-8B69-844AB2F6D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1" name="Picture 10">
            <a:extLst>
              <a:ext uri="{FF2B5EF4-FFF2-40B4-BE49-F238E27FC236}">
                <a16:creationId xmlns:a16="http://schemas.microsoft.com/office/drawing/2014/main" id="{945D279E-B188-6D41-B317-CBD8E5A6F21A}"/>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926466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992"/>
          <a:stretch/>
        </p:blipFill>
        <p:spPr>
          <a:xfrm>
            <a:off x="1395041" y="37578"/>
            <a:ext cx="9326880" cy="5726027"/>
          </a:xfrm>
          <a:prstGeom prst="rect">
            <a:avLst/>
          </a:prstGeom>
        </p:spPr>
      </p:pic>
      <p:sp>
        <p:nvSpPr>
          <p:cNvPr id="6" name="Rectangle 5">
            <a:extLst>
              <a:ext uri="{FF2B5EF4-FFF2-40B4-BE49-F238E27FC236}">
                <a16:creationId xmlns:a16="http://schemas.microsoft.com/office/drawing/2014/main" id="{DDD024C4-AF1E-5044-A387-EBCF3C9FC19F}"/>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DAC6A818-2577-0B4A-BF78-85E99A741E0F}"/>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0" name="Picture 9" descr="logo_white.ai">
            <a:extLst>
              <a:ext uri="{FF2B5EF4-FFF2-40B4-BE49-F238E27FC236}">
                <a16:creationId xmlns:a16="http://schemas.microsoft.com/office/drawing/2014/main" id="{A13DDCB5-8995-4B42-9D4B-89368DCF3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1" name="Picture 10">
            <a:extLst>
              <a:ext uri="{FF2B5EF4-FFF2-40B4-BE49-F238E27FC236}">
                <a16:creationId xmlns:a16="http://schemas.microsoft.com/office/drawing/2014/main" id="{52F1A720-F209-9C4E-BB0E-D9A7DFA19601}"/>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444291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9610"/>
            <a:ext cx="10515600" cy="5003075"/>
          </a:xfrm>
        </p:spPr>
        <p:txBody>
          <a:bodyPr>
            <a:normAutofit/>
          </a:bodyPr>
          <a:lstStyle/>
          <a:p>
            <a:pPr>
              <a:lnSpc>
                <a:spcPct val="100000"/>
              </a:lnSpc>
            </a:pPr>
            <a:r>
              <a:rPr lang="en-US" sz="2500" dirty="0">
                <a:latin typeface="Bryant Medium" panose="020B0503040000020003" pitchFamily="34" charset="0"/>
                <a:cs typeface="Arial" panose="020B0604020202020204" pitchFamily="34" charset="0"/>
              </a:rPr>
              <a:t>On June 1, 2018, Michael Smith makes a $1,000 donation to a school tuition organization. On 2018 Federal Form 1040, Mr. Smith claims itemized deductions on Federal Schedule A in the amount of $15,800. Mr. Smith’s standard deduction would have been $12,000. Of the $15,800 of itemized deductions, $1,000 consisted of the donation to the school tuition organization. On 2018 LA Form IT-540, Mr. Smith claims the excess federal itemized personal deduction in the amount of $3,800 ($15,800 – $12,000). </a:t>
            </a:r>
          </a:p>
          <a:p>
            <a:pPr>
              <a:lnSpc>
                <a:spcPct val="100000"/>
              </a:lnSpc>
            </a:pPr>
            <a:r>
              <a:rPr lang="en-US" sz="2500" dirty="0">
                <a:latin typeface="Bryant Medium" panose="020B0503040000020003" pitchFamily="34" charset="0"/>
                <a:cs typeface="Arial" panose="020B0604020202020204" pitchFamily="34" charset="0"/>
              </a:rPr>
              <a:t>On July 15, 2018, LDE issues a receipt through the school tuition organization to Mr. Smith indicating that $950 of his donation was used by the school tuition organization to fund qualified scholarships. The remaining $50 was applied toward administrative costs. </a:t>
            </a:r>
            <a:endParaRPr lang="en-US" sz="2500" dirty="0">
              <a:solidFill>
                <a:srgbClr val="FF0000"/>
              </a:solidFill>
              <a:latin typeface="Bryant Medium" panose="020B0503040000020003" pitchFamily="34" charset="0"/>
              <a:cs typeface="Arial" panose="020B0604020202020204" pitchFamily="34" charset="0"/>
            </a:endParaRPr>
          </a:p>
        </p:txBody>
      </p:sp>
      <p:sp>
        <p:nvSpPr>
          <p:cNvPr id="8" name="Title 1"/>
          <p:cNvSpPr>
            <a:spLocks noGrp="1"/>
          </p:cNvSpPr>
          <p:nvPr>
            <p:ph type="title"/>
          </p:nvPr>
        </p:nvSpPr>
        <p:spPr>
          <a:xfrm>
            <a:off x="838200" y="353786"/>
            <a:ext cx="10515600" cy="429985"/>
          </a:xfrm>
        </p:spPr>
        <p:txBody>
          <a:bodyPr>
            <a:normAutofit fontScale="90000"/>
          </a:bodyPr>
          <a:lstStyle/>
          <a:p>
            <a:pPr algn="ctr"/>
            <a:r>
              <a:rPr lang="en-US" dirty="0">
                <a:latin typeface="Bryant Medium" panose="020B0503040000020003" pitchFamily="34" charset="0"/>
                <a:cs typeface="Arial" panose="020B0604020202020204" pitchFamily="34" charset="0"/>
              </a:rPr>
              <a:t>Individual Example</a:t>
            </a:r>
          </a:p>
        </p:txBody>
      </p:sp>
      <p:sp>
        <p:nvSpPr>
          <p:cNvPr id="9" name="Rectangle 8">
            <a:extLst>
              <a:ext uri="{FF2B5EF4-FFF2-40B4-BE49-F238E27FC236}">
                <a16:creationId xmlns:a16="http://schemas.microsoft.com/office/drawing/2014/main" id="{C9CCF7A4-1B02-E843-9AFB-2FC73DA78B73}"/>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DDE53AC2-CEA3-C447-A8DE-85FCF1C6C7B9}"/>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C571A48B-49D3-FD44-8C65-531DCCC43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E58013D0-4F5D-A44C-A3C1-8D398677C4BB}"/>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809312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2595"/>
            <a:ext cx="10515600" cy="5014370"/>
          </a:xfrm>
        </p:spPr>
        <p:txBody>
          <a:bodyPr>
            <a:normAutofit/>
          </a:bodyPr>
          <a:lstStyle/>
          <a:p>
            <a:pPr>
              <a:lnSpc>
                <a:spcPct val="100000"/>
              </a:lnSpc>
            </a:pPr>
            <a:r>
              <a:rPr lang="en-US" sz="2400" dirty="0">
                <a:latin typeface="Bryant Medium" panose="020B0503040000020003" pitchFamily="34" charset="0"/>
              </a:rPr>
              <a:t>Therefore, Mr. Smith may only claim a $950 nonrefundable credit on his 2018 LA Form IT-540 ($1,000 donation less $50 of administrative costs). </a:t>
            </a:r>
          </a:p>
          <a:p>
            <a:pPr>
              <a:lnSpc>
                <a:spcPct val="100000"/>
              </a:lnSpc>
            </a:pPr>
            <a:r>
              <a:rPr lang="en-US" sz="2400" b="1" i="1" u="sng" dirty="0">
                <a:solidFill>
                  <a:srgbClr val="FF0000"/>
                </a:solidFill>
                <a:latin typeface="Bryant Medium" panose="020B0503040000020003" pitchFamily="34" charset="0"/>
              </a:rPr>
              <a:t>To satisfy the provisions of LA R.S. 47:6301(A)(1)(a), Mr. Smith must add back $950 to arrive at Louisiana Adjusted Gross Income on Schedule E of the 2018 LA Form IT-540. </a:t>
            </a:r>
          </a:p>
          <a:p>
            <a:pPr>
              <a:lnSpc>
                <a:spcPct val="100000"/>
              </a:lnSpc>
            </a:pPr>
            <a:r>
              <a:rPr lang="en-US" sz="2400" dirty="0">
                <a:latin typeface="Bryant Medium" panose="020B0503040000020003" pitchFamily="34" charset="0"/>
              </a:rPr>
              <a:t>Assume Mr. Smith’s tax liability is $500. Mr. Smith may only claim a $500 credit in 2018 and carryforward the remaining $450 to 2019, 2020, and 2021 as applicable. In this example, Mr. Smith need only add back $500 on the 2018 LA Schedule E which is the amount of the credit claimed as well as the amount of the tax liability. </a:t>
            </a:r>
            <a:endParaRPr lang="en-US" sz="2400" dirty="0">
              <a:solidFill>
                <a:srgbClr val="FF0000"/>
              </a:solidFill>
              <a:latin typeface="Bryant Medium" panose="020B0503040000020003" pitchFamily="34" charset="0"/>
              <a:cs typeface="Arial" panose="020B0604020202020204" pitchFamily="34" charset="0"/>
            </a:endParaRPr>
          </a:p>
        </p:txBody>
      </p:sp>
      <p:sp>
        <p:nvSpPr>
          <p:cNvPr id="8" name="Title 1"/>
          <p:cNvSpPr>
            <a:spLocks noGrp="1"/>
          </p:cNvSpPr>
          <p:nvPr>
            <p:ph type="title"/>
          </p:nvPr>
        </p:nvSpPr>
        <p:spPr>
          <a:xfrm>
            <a:off x="838200" y="353786"/>
            <a:ext cx="10515600" cy="901011"/>
          </a:xfrm>
        </p:spPr>
        <p:txBody>
          <a:bodyPr/>
          <a:lstStyle/>
          <a:p>
            <a:pPr algn="ctr"/>
            <a:r>
              <a:rPr lang="en-US" dirty="0">
                <a:latin typeface="Bryant Medium" panose="020B0503040000020003" pitchFamily="34" charset="0"/>
                <a:cs typeface="Arial" panose="020B0604020202020204" pitchFamily="34" charset="0"/>
              </a:rPr>
              <a:t>Individual Example-Continued</a:t>
            </a:r>
          </a:p>
        </p:txBody>
      </p:sp>
      <p:sp>
        <p:nvSpPr>
          <p:cNvPr id="9" name="Rectangle 8">
            <a:extLst>
              <a:ext uri="{FF2B5EF4-FFF2-40B4-BE49-F238E27FC236}">
                <a16:creationId xmlns:a16="http://schemas.microsoft.com/office/drawing/2014/main" id="{78D6CD0F-0F56-694E-AFAA-4A5597685A50}"/>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851344D8-FA66-9F40-8007-0DDFC8CE2825}"/>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68D99B63-1D0C-9947-94F6-650CD6DC4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DD692C23-EF0D-9947-B123-AADA71A2B2FF}"/>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99865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46315" y="1097280"/>
            <a:ext cx="10515600" cy="4336869"/>
          </a:xfrm>
          <a:prstGeom prst="rect">
            <a:avLst/>
          </a:prstGeom>
        </p:spPr>
      </p:pic>
      <p:sp>
        <p:nvSpPr>
          <p:cNvPr id="8" name="Title 1"/>
          <p:cNvSpPr>
            <a:spLocks noGrp="1"/>
          </p:cNvSpPr>
          <p:nvPr>
            <p:ph type="title"/>
          </p:nvPr>
        </p:nvSpPr>
        <p:spPr>
          <a:xfrm>
            <a:off x="838200" y="353786"/>
            <a:ext cx="10515600" cy="901011"/>
          </a:xfrm>
        </p:spPr>
        <p:txBody>
          <a:bodyPr/>
          <a:lstStyle/>
          <a:p>
            <a:pPr algn="ctr"/>
            <a:r>
              <a:rPr lang="en-US" dirty="0">
                <a:latin typeface="Bryant Medium" panose="020B0503040000020003" pitchFamily="34" charset="0"/>
                <a:cs typeface="Arial" panose="020B0604020202020204" pitchFamily="34" charset="0"/>
              </a:rPr>
              <a:t>Individual Example-Continued</a:t>
            </a:r>
          </a:p>
        </p:txBody>
      </p:sp>
      <p:sp>
        <p:nvSpPr>
          <p:cNvPr id="9" name="Rectangle 8">
            <a:extLst>
              <a:ext uri="{FF2B5EF4-FFF2-40B4-BE49-F238E27FC236}">
                <a16:creationId xmlns:a16="http://schemas.microsoft.com/office/drawing/2014/main" id="{78D6CD0F-0F56-694E-AFAA-4A5597685A50}"/>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851344D8-FA66-9F40-8007-0DDFC8CE2825}"/>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68D99B63-1D0C-9947-94F6-650CD6DC4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DD692C23-EF0D-9947-B123-AADA71A2B2FF}"/>
              </a:ext>
            </a:extLst>
          </p:cNvPr>
          <p:cNvPicPr>
            <a:picLocks noChangeAspect="1"/>
          </p:cNvPicPr>
          <p:nvPr/>
        </p:nvPicPr>
        <p:blipFill rotWithShape="1">
          <a:blip r:embed="rId4"/>
          <a:srcRect r="33565"/>
          <a:stretch/>
        </p:blipFill>
        <p:spPr>
          <a:xfrm>
            <a:off x="264151" y="6006839"/>
            <a:ext cx="1476908" cy="660922"/>
          </a:xfrm>
          <a:prstGeom prst="rect">
            <a:avLst/>
          </a:prstGeom>
        </p:spPr>
      </p:pic>
      <p:sp>
        <p:nvSpPr>
          <p:cNvPr id="4" name="Left Arrow 3"/>
          <p:cNvSpPr/>
          <p:nvPr/>
        </p:nvSpPr>
        <p:spPr>
          <a:xfrm>
            <a:off x="7876903" y="4650377"/>
            <a:ext cx="4571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204858" y="4392694"/>
            <a:ext cx="2534193" cy="242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437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5015"/>
            <a:ext cx="10515600" cy="4410433"/>
          </a:xfrm>
        </p:spPr>
        <p:txBody>
          <a:bodyPr>
            <a:normAutofit/>
          </a:bodyPr>
          <a:lstStyle/>
          <a:p>
            <a:pPr marL="0" indent="0">
              <a:lnSpc>
                <a:spcPct val="110000"/>
              </a:lnSpc>
              <a:buNone/>
            </a:pPr>
            <a:r>
              <a:rPr lang="en-US" sz="2400" dirty="0">
                <a:latin typeface="Bryant Medium" panose="020B0503040000020003" pitchFamily="34" charset="0"/>
              </a:rPr>
              <a:t>In the year the corporation claims the credit, the corporation shall make an addition on Schedule F of the LA Form CIFT-620 if the following condition applies: </a:t>
            </a:r>
          </a:p>
          <a:p>
            <a:pPr marL="0" indent="0">
              <a:lnSpc>
                <a:spcPct val="110000"/>
              </a:lnSpc>
              <a:buNone/>
            </a:pPr>
            <a:r>
              <a:rPr lang="en-US" sz="2400" dirty="0">
                <a:latin typeface="Bryant Medium" panose="020B0503040000020003" pitchFamily="34" charset="0"/>
              </a:rPr>
              <a:t>1. The corporation’s federal deductions for charitable contributions allowed by Internal Revenue Code Section 170 included a deduction for the donation made by the corporation to the school tuition organization. </a:t>
            </a:r>
          </a:p>
          <a:p>
            <a:pPr marL="0" indent="0">
              <a:lnSpc>
                <a:spcPct val="110000"/>
              </a:lnSpc>
              <a:buNone/>
            </a:pPr>
            <a:r>
              <a:rPr lang="en-US" sz="2400" dirty="0">
                <a:latin typeface="Bryant Medium" panose="020B0503040000020003" pitchFamily="34" charset="0"/>
              </a:rPr>
              <a:t>The addition required to be made on Schedule F of the LA Form CIFT-620 shall be the amount of the charitable contribution claimed on the corporation’s federal return. The addition is limited to the amount of the credit claimed on the return. </a:t>
            </a:r>
            <a:endParaRPr lang="en-US" sz="2400" u="sng" dirty="0">
              <a:solidFill>
                <a:srgbClr val="FF0000"/>
              </a:solidFill>
              <a:latin typeface="Bryant Medium" panose="020B0503040000020003" pitchFamily="34" charset="0"/>
              <a:cs typeface="Arial" panose="020B0604020202020204" pitchFamily="34" charset="0"/>
            </a:endParaRPr>
          </a:p>
        </p:txBody>
      </p:sp>
      <p:sp>
        <p:nvSpPr>
          <p:cNvPr id="8" name="Title 1"/>
          <p:cNvSpPr>
            <a:spLocks noGrp="1"/>
          </p:cNvSpPr>
          <p:nvPr>
            <p:ph type="title"/>
          </p:nvPr>
        </p:nvSpPr>
        <p:spPr>
          <a:xfrm>
            <a:off x="838200" y="353786"/>
            <a:ext cx="10515600" cy="901011"/>
          </a:xfrm>
        </p:spPr>
        <p:txBody>
          <a:bodyPr/>
          <a:lstStyle/>
          <a:p>
            <a:pPr algn="ctr"/>
            <a:r>
              <a:rPr lang="en-US" dirty="0">
                <a:latin typeface="Bryant Medium" panose="020B0503040000020003" pitchFamily="34" charset="0"/>
                <a:cs typeface="Arial" panose="020B0604020202020204" pitchFamily="34" charset="0"/>
              </a:rPr>
              <a:t>Corporate Example</a:t>
            </a:r>
          </a:p>
        </p:txBody>
      </p:sp>
      <p:sp>
        <p:nvSpPr>
          <p:cNvPr id="9" name="Rectangle 8">
            <a:extLst>
              <a:ext uri="{FF2B5EF4-FFF2-40B4-BE49-F238E27FC236}">
                <a16:creationId xmlns:a16="http://schemas.microsoft.com/office/drawing/2014/main" id="{324A59B9-499E-4246-A351-06C26DD5122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294DFEC8-2B09-D443-9B49-2974FD6AE89E}"/>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ED820069-F76D-BF4B-82FB-F833E1FD7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211776BB-4C86-2047-B10C-C7BF29AAEACA}"/>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2634141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CB54-082D-B34F-AC92-D5742C644801}"/>
              </a:ext>
            </a:extLst>
          </p:cNvPr>
          <p:cNvSpPr>
            <a:spLocks noGrp="1"/>
          </p:cNvSpPr>
          <p:nvPr>
            <p:ph type="ctrTitle"/>
          </p:nvPr>
        </p:nvSpPr>
        <p:spPr>
          <a:xfrm>
            <a:off x="1087677" y="333225"/>
            <a:ext cx="10016647" cy="2387600"/>
          </a:xfrm>
        </p:spPr>
        <p:txBody>
          <a:bodyPr>
            <a:normAutofit fontScale="90000"/>
          </a:bodyPr>
          <a:lstStyle/>
          <a:p>
            <a:r>
              <a:rPr lang="en-US" dirty="0">
                <a:latin typeface="Bryant Medium" panose="020B0503040000020003" pitchFamily="34" charset="0"/>
              </a:rPr>
              <a:t>Tax Dollars for Young Scholars: The Tuition Donation Credit</a:t>
            </a:r>
          </a:p>
        </p:txBody>
      </p:sp>
      <p:sp>
        <p:nvSpPr>
          <p:cNvPr id="3" name="Subtitle 2">
            <a:extLst>
              <a:ext uri="{FF2B5EF4-FFF2-40B4-BE49-F238E27FC236}">
                <a16:creationId xmlns:a16="http://schemas.microsoft.com/office/drawing/2014/main" id="{A0151545-CDE6-154E-859C-0D832C4F34CF}"/>
              </a:ext>
            </a:extLst>
          </p:cNvPr>
          <p:cNvSpPr>
            <a:spLocks noGrp="1"/>
          </p:cNvSpPr>
          <p:nvPr>
            <p:ph type="subTitle" idx="1"/>
          </p:nvPr>
        </p:nvSpPr>
        <p:spPr>
          <a:xfrm>
            <a:off x="1524000" y="4554014"/>
            <a:ext cx="9144000" cy="1655762"/>
          </a:xfrm>
        </p:spPr>
        <p:txBody>
          <a:bodyPr>
            <a:normAutofit/>
          </a:bodyPr>
          <a:lstStyle/>
          <a:p>
            <a:r>
              <a:rPr lang="en-US" sz="2600" dirty="0">
                <a:latin typeface="Bryant Medium" panose="020B0503040000020003" pitchFamily="34" charset="0"/>
              </a:rPr>
              <a:t>Arthur Dupre</a:t>
            </a:r>
          </a:p>
          <a:p>
            <a:r>
              <a:rPr lang="en-US" sz="2600" dirty="0">
                <a:latin typeface="Bryant Medium" panose="020B0503040000020003" pitchFamily="34" charset="0"/>
              </a:rPr>
              <a:t>President, ACE Scholarships Louisiana </a:t>
            </a:r>
          </a:p>
        </p:txBody>
      </p:sp>
      <p:sp>
        <p:nvSpPr>
          <p:cNvPr id="4" name="Rectangle 3">
            <a:extLst>
              <a:ext uri="{FF2B5EF4-FFF2-40B4-BE49-F238E27FC236}">
                <a16:creationId xmlns:a16="http://schemas.microsoft.com/office/drawing/2014/main" id="{C31D0D59-C0A2-D540-808C-D0B247BF3407}"/>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logo_white.ai">
            <a:extLst>
              <a:ext uri="{FF2B5EF4-FFF2-40B4-BE49-F238E27FC236}">
                <a16:creationId xmlns:a16="http://schemas.microsoft.com/office/drawing/2014/main" id="{30476C8E-C90D-A34B-B028-8EC7AD6D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1728886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yant Medium" panose="020B0503040000020003" pitchFamily="34" charset="0"/>
              </a:rPr>
              <a:t>Background of TDC: National Context</a:t>
            </a:r>
          </a:p>
        </p:txBody>
      </p:sp>
      <p:sp>
        <p:nvSpPr>
          <p:cNvPr id="3" name="Content Placeholder 2"/>
          <p:cNvSpPr>
            <a:spLocks noGrp="1"/>
          </p:cNvSpPr>
          <p:nvPr>
            <p:ph idx="1"/>
          </p:nvPr>
        </p:nvSpPr>
        <p:spPr>
          <a:xfrm>
            <a:off x="287056" y="1537527"/>
            <a:ext cx="10515600" cy="4351338"/>
          </a:xfrm>
        </p:spPr>
        <p:txBody>
          <a:bodyPr>
            <a:normAutofit fontScale="92500"/>
          </a:bodyPr>
          <a:lstStyle/>
          <a:p>
            <a:pPr lvl="2"/>
            <a:r>
              <a:rPr lang="en-US" sz="2400" dirty="0">
                <a:latin typeface="Bryant Medium" panose="020B0503040000020003" pitchFamily="34" charset="0"/>
              </a:rPr>
              <a:t>Nationally, there are around 22 tax credit scholarship programs across 18 states. First one created in 1997. </a:t>
            </a:r>
          </a:p>
          <a:p>
            <a:pPr lvl="2"/>
            <a:r>
              <a:rPr lang="en-US" sz="2400" dirty="0">
                <a:latin typeface="Bryant Medium" panose="020B0503040000020003" pitchFamily="34" charset="0"/>
              </a:rPr>
              <a:t>Proven to be successful models for giving all children and families greater access to high-quality schools. Incentivizes businesses and individuals to get involved in education reform.</a:t>
            </a:r>
          </a:p>
          <a:p>
            <a:pPr lvl="2"/>
            <a:r>
              <a:rPr lang="en-US" sz="2400" dirty="0">
                <a:latin typeface="Bryant Medium" panose="020B0503040000020003" pitchFamily="34" charset="0"/>
              </a:rPr>
              <a:t>$1.3 billion expended across America last year on tax credit scholarships for over 330,000 children that have special needs, that are victims of bullying, and that hail from financially-struggling families</a:t>
            </a:r>
          </a:p>
          <a:p>
            <a:pPr lvl="2"/>
            <a:r>
              <a:rPr lang="en-US" sz="2400" dirty="0">
                <a:latin typeface="Bryant Medium" panose="020B0503040000020003" pitchFamily="34" charset="0"/>
              </a:rPr>
              <a:t>On average, American taxpayers spend $15,424 per student nationwide on K-12 public education. Average tax credit scholarship, which provides access to the elementary school or high school of the parent/guardian’s choice is less than half of that ($4,350 in Louisiana). </a:t>
            </a:r>
          </a:p>
          <a:p>
            <a:endParaRPr lang="en-US" dirty="0"/>
          </a:p>
        </p:txBody>
      </p:sp>
      <p:sp>
        <p:nvSpPr>
          <p:cNvPr id="4" name="Rectangle 3">
            <a:extLst>
              <a:ext uri="{FF2B5EF4-FFF2-40B4-BE49-F238E27FC236}">
                <a16:creationId xmlns:a16="http://schemas.microsoft.com/office/drawing/2014/main" id="{EA12DB3D-15F4-884B-98D5-C144AF4DD7D5}"/>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624D437D-B4A2-004E-BF7F-110E04C0D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1206350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yant Medium" panose="020B0503040000020003" pitchFamily="34" charset="0"/>
              </a:rPr>
              <a:t>Background of TDC: The Rationale</a:t>
            </a:r>
          </a:p>
        </p:txBody>
      </p:sp>
      <p:sp>
        <p:nvSpPr>
          <p:cNvPr id="3" name="Content Placeholder 2"/>
          <p:cNvSpPr>
            <a:spLocks noGrp="1"/>
          </p:cNvSpPr>
          <p:nvPr>
            <p:ph idx="1"/>
          </p:nvPr>
        </p:nvSpPr>
        <p:spPr>
          <a:xfrm>
            <a:off x="838200" y="1600157"/>
            <a:ext cx="10515600" cy="4351338"/>
          </a:xfrm>
        </p:spPr>
        <p:txBody>
          <a:bodyPr>
            <a:normAutofit fontScale="92500"/>
          </a:bodyPr>
          <a:lstStyle/>
          <a:p>
            <a:r>
              <a:rPr lang="en-US" dirty="0">
                <a:latin typeface="Bryant Medium" panose="020B0503040000020003" pitchFamily="34" charset="0"/>
              </a:rPr>
              <a:t>Louisiana perpetually ranks dead last or near last in most metrics, including education and poverty</a:t>
            </a:r>
          </a:p>
          <a:p>
            <a:r>
              <a:rPr lang="en-US" dirty="0">
                <a:latin typeface="Bryant Medium" panose="020B0503040000020003" pitchFamily="34" charset="0"/>
              </a:rPr>
              <a:t>Louisiana has a 26.5% state child poverty rate, the nation’s second highest</a:t>
            </a:r>
          </a:p>
          <a:p>
            <a:r>
              <a:rPr lang="en-US" dirty="0">
                <a:latin typeface="Bryant Medium" panose="020B0503040000020003" pitchFamily="34" charset="0"/>
              </a:rPr>
              <a:t>One of the lowest high school graduation rates (78%), lowest ACT/college readiness scores, math and reading proficiency scores</a:t>
            </a:r>
          </a:p>
          <a:p>
            <a:r>
              <a:rPr lang="en-US" dirty="0">
                <a:latin typeface="Bryant Medium" panose="020B0503040000020003" pitchFamily="34" charset="0"/>
              </a:rPr>
              <a:t>Some of the highest rates of bullying and threats of injury/violence in schools </a:t>
            </a:r>
          </a:p>
          <a:p>
            <a:r>
              <a:rPr lang="en-US" dirty="0">
                <a:latin typeface="Bryant Medium" panose="020B0503040000020003" pitchFamily="34" charset="0"/>
              </a:rPr>
              <a:t>Question became: how can we help all boats (and all children) rise?</a:t>
            </a:r>
          </a:p>
        </p:txBody>
      </p:sp>
      <p:sp>
        <p:nvSpPr>
          <p:cNvPr id="4" name="Rectangle 3">
            <a:extLst>
              <a:ext uri="{FF2B5EF4-FFF2-40B4-BE49-F238E27FC236}">
                <a16:creationId xmlns:a16="http://schemas.microsoft.com/office/drawing/2014/main" id="{D53A4A24-D5DA-6C48-91A7-826C261DDD6E}"/>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F6CF1035-953A-5946-933B-E05090176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251030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Estate Planning</a:t>
            </a:r>
          </a:p>
        </p:txBody>
      </p:sp>
      <p:sp>
        <p:nvSpPr>
          <p:cNvPr id="3" name="Content Placeholder 2"/>
          <p:cNvSpPr>
            <a:spLocks noGrp="1"/>
          </p:cNvSpPr>
          <p:nvPr>
            <p:ph idx="1"/>
          </p:nvPr>
        </p:nvSpPr>
        <p:spPr>
          <a:xfrm>
            <a:off x="739035" y="1437319"/>
            <a:ext cx="10752551" cy="4351338"/>
          </a:xfrm>
        </p:spPr>
        <p:txBody>
          <a:bodyPr>
            <a:normAutofit/>
          </a:bodyPr>
          <a:lstStyle/>
          <a:p>
            <a:r>
              <a:rPr lang="en-US" dirty="0">
                <a:latin typeface="Bryant Medium" panose="020B0503040000020003" pitchFamily="34" charset="0"/>
                <a:cs typeface="Arial" panose="020B0604020202020204" pitchFamily="34" charset="0"/>
              </a:rPr>
              <a:t>Estate Planning</a:t>
            </a:r>
          </a:p>
          <a:p>
            <a:pPr lvl="1"/>
            <a:r>
              <a:rPr lang="en-US" dirty="0">
                <a:latin typeface="Bryant Medium" panose="020B0503040000020003" pitchFamily="34" charset="0"/>
                <a:cs typeface="Arial" panose="020B0604020202020204" pitchFamily="34" charset="0"/>
              </a:rPr>
              <a:t>Using current estate/gift tax exclusion</a:t>
            </a:r>
          </a:p>
          <a:p>
            <a:pPr lvl="2"/>
            <a:r>
              <a:rPr lang="en-US" dirty="0">
                <a:latin typeface="Bryant Medium" panose="020B0503040000020003" pitchFamily="34" charset="0"/>
                <a:cs typeface="Arial" panose="020B0604020202020204" pitchFamily="34" charset="0"/>
              </a:rPr>
              <a:t>Spousal Lifetime Access Trust</a:t>
            </a:r>
          </a:p>
          <a:p>
            <a:pPr lvl="1"/>
            <a:r>
              <a:rPr lang="en-US" dirty="0">
                <a:latin typeface="Bryant Medium" panose="020B0503040000020003" pitchFamily="34" charset="0"/>
                <a:cs typeface="Arial" panose="020B0604020202020204" pitchFamily="34" charset="0"/>
              </a:rPr>
              <a:t>Take advantage of valuation discounts with closely-held business interests</a:t>
            </a:r>
          </a:p>
          <a:p>
            <a:pPr lvl="1"/>
            <a:r>
              <a:rPr lang="en-US" dirty="0">
                <a:latin typeface="Bryant Medium" panose="020B0503040000020003" pitchFamily="34" charset="0"/>
                <a:cs typeface="Arial" panose="020B0604020202020204" pitchFamily="34" charset="0"/>
              </a:rPr>
              <a:t>Low interest rate strategies</a:t>
            </a:r>
          </a:p>
          <a:p>
            <a:pPr lvl="2"/>
            <a:r>
              <a:rPr lang="en-US" dirty="0">
                <a:latin typeface="Bryant Medium" panose="020B0503040000020003" pitchFamily="34" charset="0"/>
                <a:cs typeface="Arial" panose="020B0604020202020204" pitchFamily="34" charset="0"/>
              </a:rPr>
              <a:t>GRATs</a:t>
            </a:r>
          </a:p>
          <a:p>
            <a:pPr lvl="2"/>
            <a:r>
              <a:rPr lang="en-US" dirty="0">
                <a:latin typeface="Bryant Medium" panose="020B0503040000020003" pitchFamily="34" charset="0"/>
                <a:cs typeface="Arial" panose="020B0604020202020204" pitchFamily="34" charset="0"/>
              </a:rPr>
              <a:t>IDGTs</a:t>
            </a:r>
          </a:p>
          <a:p>
            <a:pPr lvl="2"/>
            <a:r>
              <a:rPr lang="en-US" dirty="0">
                <a:latin typeface="Bryant Medium" panose="020B0503040000020003" pitchFamily="34" charset="0"/>
                <a:cs typeface="Arial" panose="020B0604020202020204" pitchFamily="34" charset="0"/>
              </a:rPr>
              <a:t>CLATs</a:t>
            </a:r>
          </a:p>
        </p:txBody>
      </p:sp>
      <p:sp>
        <p:nvSpPr>
          <p:cNvPr id="8" name="Rectangle 7">
            <a:extLst>
              <a:ext uri="{FF2B5EF4-FFF2-40B4-BE49-F238E27FC236}">
                <a16:creationId xmlns:a16="http://schemas.microsoft.com/office/drawing/2014/main" id="{610C5754-E860-3E40-8AEE-2D129FB94C4B}"/>
              </a:ext>
            </a:extLst>
          </p:cNvPr>
          <p:cNvSpPr/>
          <p:nvPr/>
        </p:nvSpPr>
        <p:spPr>
          <a:xfrm>
            <a:off x="0" y="58420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7A290A8A-D3D9-254F-8AC8-09C6FB879F4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11" name="Picture 10" descr="logo_white.ai">
            <a:extLst>
              <a:ext uri="{FF2B5EF4-FFF2-40B4-BE49-F238E27FC236}">
                <a16:creationId xmlns:a16="http://schemas.microsoft.com/office/drawing/2014/main" id="{102E2F1E-B282-1F41-8CAD-175364D06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9156775-042C-1A4A-A3FB-5EE24ACD58C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54212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yant Medium" panose="020B0503040000020003" pitchFamily="34" charset="0"/>
              </a:rPr>
              <a:t>Background of TDC: Legislative</a:t>
            </a:r>
          </a:p>
        </p:txBody>
      </p:sp>
      <p:sp>
        <p:nvSpPr>
          <p:cNvPr id="3" name="Content Placeholder 2"/>
          <p:cNvSpPr>
            <a:spLocks noGrp="1"/>
          </p:cNvSpPr>
          <p:nvPr>
            <p:ph idx="1"/>
          </p:nvPr>
        </p:nvSpPr>
        <p:spPr>
          <a:xfrm>
            <a:off x="111692" y="1312059"/>
            <a:ext cx="10515600" cy="4351338"/>
          </a:xfrm>
        </p:spPr>
        <p:txBody>
          <a:bodyPr>
            <a:normAutofit lnSpcReduction="10000"/>
          </a:bodyPr>
          <a:lstStyle/>
          <a:p>
            <a:pPr lvl="2"/>
            <a:endParaRPr lang="en-US" sz="1900" dirty="0">
              <a:latin typeface="Bryant Medium" panose="020B0503040000020003" pitchFamily="34" charset="0"/>
            </a:endParaRPr>
          </a:p>
          <a:p>
            <a:pPr lvl="2"/>
            <a:r>
              <a:rPr lang="en-US" sz="1900" dirty="0">
                <a:latin typeface="Bryant Medium" panose="020B0503040000020003" pitchFamily="34" charset="0"/>
              </a:rPr>
              <a:t>2012 Legislative Session: Tuition Donation Rebate program (HB 969 [Talbot] ; ACT 25 )</a:t>
            </a:r>
          </a:p>
          <a:p>
            <a:pPr lvl="3"/>
            <a:r>
              <a:rPr lang="en-US" sz="1900" dirty="0">
                <a:latin typeface="Bryant Medium" panose="020B0503040000020003" pitchFamily="34" charset="0"/>
              </a:rPr>
              <a:t>Rebate</a:t>
            </a:r>
          </a:p>
          <a:p>
            <a:pPr lvl="3"/>
            <a:r>
              <a:rPr lang="en-US" sz="1900" dirty="0">
                <a:latin typeface="Bryant Medium" panose="020B0503040000020003" pitchFamily="34" charset="0"/>
              </a:rPr>
              <a:t>Growth</a:t>
            </a:r>
          </a:p>
          <a:p>
            <a:pPr lvl="3"/>
            <a:r>
              <a:rPr lang="en-US" sz="1900" dirty="0">
                <a:latin typeface="Bryant Medium" panose="020B0503040000020003" pitchFamily="34" charset="0"/>
              </a:rPr>
              <a:t>Issues</a:t>
            </a:r>
          </a:p>
          <a:p>
            <a:pPr lvl="2"/>
            <a:endParaRPr lang="en-US" sz="1900" dirty="0">
              <a:latin typeface="Bryant Medium" panose="020B0503040000020003" pitchFamily="34" charset="0"/>
            </a:endParaRPr>
          </a:p>
          <a:p>
            <a:pPr lvl="2"/>
            <a:r>
              <a:rPr lang="en-US" sz="1900" dirty="0">
                <a:latin typeface="Bryant Medium" panose="020B0503040000020003" pitchFamily="34" charset="0"/>
              </a:rPr>
              <a:t>2017 Legislative Session: Tuition Donation Credit program (SB 95 [</a:t>
            </a:r>
            <a:r>
              <a:rPr lang="en-US" sz="1900" dirty="0" err="1">
                <a:latin typeface="Bryant Medium" panose="020B0503040000020003" pitchFamily="34" charset="0"/>
              </a:rPr>
              <a:t>Morrish</a:t>
            </a:r>
            <a:r>
              <a:rPr lang="en-US" sz="1900" dirty="0">
                <a:latin typeface="Bryant Medium" panose="020B0503040000020003" pitchFamily="34" charset="0"/>
              </a:rPr>
              <a:t>]; ACT 377)</a:t>
            </a:r>
          </a:p>
          <a:p>
            <a:pPr lvl="3"/>
            <a:r>
              <a:rPr lang="en-US" sz="1900" dirty="0">
                <a:latin typeface="Bryant Medium" panose="020B0503040000020003" pitchFamily="34" charset="0"/>
              </a:rPr>
              <a:t>What prompted the change?</a:t>
            </a:r>
          </a:p>
          <a:p>
            <a:pPr lvl="3"/>
            <a:r>
              <a:rPr lang="en-US" sz="1900" dirty="0">
                <a:latin typeface="Bryant Medium" panose="020B0503040000020003" pitchFamily="34" charset="0"/>
              </a:rPr>
              <a:t>What changed about the program, particularly for donors?</a:t>
            </a:r>
          </a:p>
          <a:p>
            <a:pPr lvl="4"/>
            <a:r>
              <a:rPr lang="en-US" sz="1900" dirty="0">
                <a:latin typeface="Bryant Medium" panose="020B0503040000020003" pitchFamily="34" charset="0"/>
              </a:rPr>
              <a:t>Credit vs rebate</a:t>
            </a:r>
          </a:p>
          <a:p>
            <a:pPr lvl="4"/>
            <a:r>
              <a:rPr lang="en-US" sz="1900" dirty="0">
                <a:latin typeface="Bryant Medium" panose="020B0503040000020003" pitchFamily="34" charset="0"/>
              </a:rPr>
              <a:t>Must be required to file a LA tax return (effectively eliminated non-profits and out-of-state, non-required filers)</a:t>
            </a:r>
          </a:p>
          <a:p>
            <a:pPr lvl="4"/>
            <a:r>
              <a:rPr lang="en-US" sz="1900" dirty="0">
                <a:latin typeface="Bryant Medium" panose="020B0503040000020003" pitchFamily="34" charset="0"/>
              </a:rPr>
              <a:t>No more waiting! Earned immediately</a:t>
            </a:r>
          </a:p>
          <a:p>
            <a:pPr lvl="4"/>
            <a:endParaRPr lang="en-US" dirty="0"/>
          </a:p>
          <a:p>
            <a:pPr lvl="3"/>
            <a:endParaRPr lang="en-US" dirty="0"/>
          </a:p>
          <a:p>
            <a:pPr lvl="3"/>
            <a:endParaRPr lang="en-US" dirty="0"/>
          </a:p>
          <a:p>
            <a:endParaRPr lang="en-US" dirty="0"/>
          </a:p>
        </p:txBody>
      </p:sp>
      <p:sp>
        <p:nvSpPr>
          <p:cNvPr id="4" name="Rectangle 3">
            <a:extLst>
              <a:ext uri="{FF2B5EF4-FFF2-40B4-BE49-F238E27FC236}">
                <a16:creationId xmlns:a16="http://schemas.microsoft.com/office/drawing/2014/main" id="{7718905B-E465-C94C-9377-379205972C1A}"/>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18F7CEDF-C0C1-5048-BFB9-3E9F2E8B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129823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Tuition Donation Credit - TDC</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437319"/>
            <a:ext cx="10515600" cy="4351338"/>
          </a:xfrm>
        </p:spPr>
        <p:txBody>
          <a:bodyPr>
            <a:normAutofit/>
          </a:bodyPr>
          <a:lstStyle/>
          <a:p>
            <a:pPr>
              <a:lnSpc>
                <a:spcPct val="110000"/>
              </a:lnSpc>
            </a:pPr>
            <a:r>
              <a:rPr lang="en-US" dirty="0">
                <a:latin typeface="Bryant Medium" panose="020B0503040000020003" pitchFamily="34" charset="0"/>
              </a:rPr>
              <a:t>Who is involved in this program? </a:t>
            </a:r>
          </a:p>
          <a:p>
            <a:pPr lvl="1">
              <a:lnSpc>
                <a:spcPct val="110000"/>
              </a:lnSpc>
            </a:pPr>
            <a:r>
              <a:rPr lang="en-US" dirty="0">
                <a:latin typeface="Bryant Medium" panose="020B0503040000020003" pitchFamily="34" charset="0"/>
              </a:rPr>
              <a:t>STOs</a:t>
            </a:r>
          </a:p>
          <a:p>
            <a:pPr lvl="1">
              <a:lnSpc>
                <a:spcPct val="110000"/>
              </a:lnSpc>
            </a:pPr>
            <a:r>
              <a:rPr lang="en-US" dirty="0">
                <a:latin typeface="Bryant Medium" panose="020B0503040000020003" pitchFamily="34" charset="0"/>
              </a:rPr>
              <a:t>Students</a:t>
            </a:r>
          </a:p>
          <a:p>
            <a:pPr lvl="1">
              <a:lnSpc>
                <a:spcPct val="110000"/>
              </a:lnSpc>
            </a:pPr>
            <a:r>
              <a:rPr lang="en-US" dirty="0">
                <a:latin typeface="Bryant Medium" panose="020B0503040000020003" pitchFamily="34" charset="0"/>
              </a:rPr>
              <a:t>Schools</a:t>
            </a:r>
          </a:p>
          <a:p>
            <a:pPr lvl="1">
              <a:lnSpc>
                <a:spcPct val="110000"/>
              </a:lnSpc>
            </a:pPr>
            <a:r>
              <a:rPr lang="en-US" dirty="0">
                <a:latin typeface="Bryant Medium" panose="020B0503040000020003" pitchFamily="34" charset="0"/>
              </a:rPr>
              <a:t>Donor</a:t>
            </a:r>
          </a:p>
          <a:p>
            <a:pPr marL="457200" lvl="1" indent="0">
              <a:buNone/>
            </a:pPr>
            <a:endParaRPr lang="en-US" dirty="0">
              <a:latin typeface="Bryant Medium" panose="020B0503040000020003" pitchFamily="34" charset="0"/>
            </a:endParaRPr>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53335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6751-2AEA-074D-BE64-E7AED0AF016D}"/>
              </a:ext>
            </a:extLst>
          </p:cNvPr>
          <p:cNvSpPr>
            <a:spLocks noGrp="1"/>
          </p:cNvSpPr>
          <p:nvPr>
            <p:ph type="title"/>
          </p:nvPr>
        </p:nvSpPr>
        <p:spPr/>
        <p:txBody>
          <a:bodyPr/>
          <a:lstStyle/>
          <a:p>
            <a:r>
              <a:rPr lang="en-US" dirty="0">
                <a:latin typeface="Bryant Medium" panose="020B0503040000020003" pitchFamily="34" charset="0"/>
              </a:rPr>
              <a:t>How does the TDC program work: </a:t>
            </a:r>
            <a:br>
              <a:rPr lang="en-US" dirty="0">
                <a:latin typeface="Bryant Medium" panose="020B0503040000020003" pitchFamily="34" charset="0"/>
              </a:rPr>
            </a:br>
            <a:endParaRPr lang="en-US" dirty="0">
              <a:latin typeface="Bryant Medium" panose="020B0503040000020003" pitchFamily="34" charset="0"/>
            </a:endParaRPr>
          </a:p>
        </p:txBody>
      </p:sp>
      <p:sp>
        <p:nvSpPr>
          <p:cNvPr id="3" name="Content Placeholder 2">
            <a:extLst>
              <a:ext uri="{FF2B5EF4-FFF2-40B4-BE49-F238E27FC236}">
                <a16:creationId xmlns:a16="http://schemas.microsoft.com/office/drawing/2014/main" id="{7BD29367-DCA5-6C4E-99DC-5E583791B233}"/>
              </a:ext>
            </a:extLst>
          </p:cNvPr>
          <p:cNvSpPr>
            <a:spLocks noGrp="1"/>
          </p:cNvSpPr>
          <p:nvPr>
            <p:ph idx="1"/>
          </p:nvPr>
        </p:nvSpPr>
        <p:spPr>
          <a:xfrm>
            <a:off x="838200" y="1071154"/>
            <a:ext cx="10515600" cy="4842763"/>
          </a:xfrm>
        </p:spPr>
        <p:txBody>
          <a:bodyPr/>
          <a:lstStyle/>
          <a:p>
            <a:pPr>
              <a:lnSpc>
                <a:spcPct val="100000"/>
              </a:lnSpc>
            </a:pPr>
            <a:r>
              <a:rPr lang="en-US" dirty="0">
                <a:latin typeface="Bryant Medium" panose="020B0503040000020003" pitchFamily="34" charset="0"/>
              </a:rPr>
              <a:t>Students: Application and Award Process</a:t>
            </a:r>
          </a:p>
          <a:p>
            <a:pPr lvl="1">
              <a:lnSpc>
                <a:spcPct val="100000"/>
              </a:lnSpc>
            </a:pPr>
            <a:r>
              <a:rPr lang="en-US" dirty="0">
                <a:latin typeface="Bryant Medium" panose="020B0503040000020003" pitchFamily="34" charset="0"/>
              </a:rPr>
              <a:t>Families apply to STO and to schools they are interested in their child attending; awarded first-come, first-served with several priorities/tiers</a:t>
            </a:r>
          </a:p>
          <a:p>
            <a:pPr lvl="1">
              <a:lnSpc>
                <a:spcPct val="100000"/>
              </a:lnSpc>
            </a:pPr>
            <a:r>
              <a:rPr lang="en-US" dirty="0">
                <a:latin typeface="Bryant Medium" panose="020B0503040000020003" pitchFamily="34" charset="0"/>
              </a:rPr>
              <a:t>Household income may not exceed 250% of federal poverty line</a:t>
            </a:r>
          </a:p>
          <a:p>
            <a:pPr>
              <a:lnSpc>
                <a:spcPct val="100000"/>
              </a:lnSpc>
            </a:pPr>
            <a:endParaRPr lang="en-US" dirty="0">
              <a:latin typeface="Bryant Medium" panose="020B0503040000020003" pitchFamily="34" charset="0"/>
            </a:endParaRPr>
          </a:p>
          <a:p>
            <a:pPr>
              <a:lnSpc>
                <a:spcPct val="100000"/>
              </a:lnSpc>
            </a:pPr>
            <a:endParaRPr lang="en-US" dirty="0">
              <a:latin typeface="Bryant Medium" panose="020B0503040000020003" pitchFamily="34" charset="0"/>
            </a:endParaRPr>
          </a:p>
        </p:txBody>
      </p:sp>
      <p:sp>
        <p:nvSpPr>
          <p:cNvPr id="5" name="Rectangle 4">
            <a:extLst>
              <a:ext uri="{FF2B5EF4-FFF2-40B4-BE49-F238E27FC236}">
                <a16:creationId xmlns:a16="http://schemas.microsoft.com/office/drawing/2014/main" id="{00F43133-CDAA-DF4A-A3C6-2AA8F414D3C5}"/>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logo_white.ai">
            <a:extLst>
              <a:ext uri="{FF2B5EF4-FFF2-40B4-BE49-F238E27FC236}">
                <a16:creationId xmlns:a16="http://schemas.microsoft.com/office/drawing/2014/main" id="{77B06898-7616-3844-95A1-54DE7D3D1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077" y="2863088"/>
            <a:ext cx="6583680" cy="2953512"/>
          </a:xfrm>
          <a:prstGeom prst="rect">
            <a:avLst/>
          </a:prstGeom>
        </p:spPr>
      </p:pic>
    </p:spTree>
    <p:extLst>
      <p:ext uri="{BB962C8B-B14F-4D97-AF65-F5344CB8AC3E}">
        <p14:creationId xmlns:p14="http://schemas.microsoft.com/office/powerpoint/2010/main" val="2180470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yant Medium" panose="020B0503040000020003" pitchFamily="34" charset="0"/>
              </a:rPr>
              <a:t>How does the TDC program work:</a:t>
            </a:r>
            <a:endParaRPr lang="en-US" dirty="0"/>
          </a:p>
        </p:txBody>
      </p:sp>
      <p:sp>
        <p:nvSpPr>
          <p:cNvPr id="3" name="Content Placeholder 2"/>
          <p:cNvSpPr>
            <a:spLocks noGrp="1"/>
          </p:cNvSpPr>
          <p:nvPr>
            <p:ph idx="1"/>
          </p:nvPr>
        </p:nvSpPr>
        <p:spPr>
          <a:xfrm>
            <a:off x="838200" y="1437319"/>
            <a:ext cx="10515600" cy="4351338"/>
          </a:xfrm>
        </p:spPr>
        <p:txBody>
          <a:bodyPr/>
          <a:lstStyle/>
          <a:p>
            <a:r>
              <a:rPr lang="en-US" dirty="0">
                <a:latin typeface="Bryant Medium" panose="020B0503040000020003" pitchFamily="34" charset="0"/>
              </a:rPr>
              <a:t>Schools: Partnership and Accountability</a:t>
            </a:r>
          </a:p>
          <a:p>
            <a:pPr lvl="1"/>
            <a:r>
              <a:rPr lang="en-US" dirty="0">
                <a:latin typeface="Bryant Medium" panose="020B0503040000020003" pitchFamily="34" charset="0"/>
              </a:rPr>
              <a:t>Over 200 Louisiana K-12 nonpublic schools participate in the TDC program</a:t>
            </a:r>
          </a:p>
          <a:p>
            <a:pPr lvl="1"/>
            <a:r>
              <a:rPr lang="en-US" dirty="0">
                <a:latin typeface="Bryant Medium" panose="020B0503040000020003" pitchFamily="34" charset="0"/>
              </a:rPr>
              <a:t>Accredited or at least approved by Board of Elementary and Secondary Education (BESE)</a:t>
            </a:r>
          </a:p>
          <a:p>
            <a:pPr lvl="1"/>
            <a:r>
              <a:rPr lang="en-US" dirty="0">
                <a:latin typeface="Bryant Medium" panose="020B0503040000020003" pitchFamily="34" charset="0"/>
              </a:rPr>
              <a:t>Testing and Reporting</a:t>
            </a:r>
          </a:p>
          <a:p>
            <a:pPr lvl="1"/>
            <a:r>
              <a:rPr lang="en-US" dirty="0">
                <a:latin typeface="Bryant Medium" panose="020B0503040000020003" pitchFamily="34" charset="0"/>
              </a:rPr>
              <a:t>Accountability: 3 Metrics</a:t>
            </a:r>
          </a:p>
          <a:p>
            <a:pPr lvl="2"/>
            <a:r>
              <a:rPr lang="en-US" dirty="0">
                <a:latin typeface="Bryant Medium" panose="020B0503040000020003" pitchFamily="34" charset="0"/>
              </a:rPr>
              <a:t>Fiscal</a:t>
            </a:r>
          </a:p>
          <a:p>
            <a:pPr lvl="2"/>
            <a:r>
              <a:rPr lang="en-US" dirty="0">
                <a:latin typeface="Bryant Medium" panose="020B0503040000020003" pitchFamily="34" charset="0"/>
              </a:rPr>
              <a:t>Health and Safety</a:t>
            </a:r>
          </a:p>
          <a:p>
            <a:pPr lvl="2"/>
            <a:r>
              <a:rPr lang="en-US" dirty="0">
                <a:latin typeface="Bryant Medium" panose="020B0503040000020003" pitchFamily="34" charset="0"/>
              </a:rPr>
              <a:t>Academic</a:t>
            </a:r>
          </a:p>
          <a:p>
            <a:endParaRPr lang="en-US" dirty="0"/>
          </a:p>
        </p:txBody>
      </p:sp>
      <p:sp>
        <p:nvSpPr>
          <p:cNvPr id="4" name="Rectangle 3">
            <a:extLst>
              <a:ext uri="{FF2B5EF4-FFF2-40B4-BE49-F238E27FC236}">
                <a16:creationId xmlns:a16="http://schemas.microsoft.com/office/drawing/2014/main" id="{14C64E17-C659-B94D-8823-36EC272994FC}"/>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693FE5CB-5B26-854C-848C-62FCBA2E6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1797939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How does the TDC program work? </a:t>
            </a:r>
            <a:br>
              <a:rPr lang="en-US" dirty="0">
                <a:latin typeface="Bryant Medium" panose="020B0503040000020003" pitchFamily="34" charset="0"/>
              </a:rPr>
            </a:br>
            <a:endParaRPr lang="en-US" dirty="0">
              <a:latin typeface="Bryant Medium" panose="020B0503040000020003" pitchFamily="34" charset="0"/>
            </a:endParaRP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236903"/>
            <a:ext cx="10515600" cy="4351338"/>
          </a:xfrm>
        </p:spPr>
        <p:txBody>
          <a:bodyPr>
            <a:normAutofit lnSpcReduction="10000"/>
          </a:bodyPr>
          <a:lstStyle/>
          <a:p>
            <a:pPr>
              <a:lnSpc>
                <a:spcPct val="100000"/>
              </a:lnSpc>
            </a:pPr>
            <a:r>
              <a:rPr lang="en-US" dirty="0">
                <a:latin typeface="Bryant Medium" panose="020B0503040000020003" pitchFamily="34" charset="0"/>
              </a:rPr>
              <a:t>Donors: Timing, General Benefit, and Things to know</a:t>
            </a:r>
          </a:p>
          <a:p>
            <a:pPr lvl="1">
              <a:lnSpc>
                <a:spcPct val="100000"/>
              </a:lnSpc>
            </a:pPr>
            <a:r>
              <a:rPr lang="en-US" dirty="0">
                <a:latin typeface="Bryant Medium" panose="020B0503040000020003" pitchFamily="34" charset="0"/>
              </a:rPr>
              <a:t>Taxpayer can eliminate 100% of state income tax liability</a:t>
            </a:r>
          </a:p>
          <a:p>
            <a:pPr lvl="1">
              <a:lnSpc>
                <a:spcPct val="100000"/>
              </a:lnSpc>
            </a:pPr>
            <a:r>
              <a:rPr lang="en-US" dirty="0">
                <a:latin typeface="Bryant Medium" panose="020B0503040000020003" pitchFamily="34" charset="0"/>
              </a:rPr>
              <a:t>Credit is earned immediately; they are not brokered/purchased and no delay in having to certify through the state</a:t>
            </a:r>
          </a:p>
          <a:p>
            <a:pPr lvl="1">
              <a:lnSpc>
                <a:spcPct val="100000"/>
              </a:lnSpc>
            </a:pPr>
            <a:r>
              <a:rPr lang="en-US" dirty="0">
                <a:latin typeface="Bryant Medium" panose="020B0503040000020003" pitchFamily="34" charset="0"/>
              </a:rPr>
              <a:t>Nonrefundable credit; can be claimed/used over a 4-year period</a:t>
            </a:r>
          </a:p>
          <a:p>
            <a:pPr lvl="1">
              <a:lnSpc>
                <a:spcPct val="100000"/>
              </a:lnSpc>
            </a:pPr>
            <a:r>
              <a:rPr lang="en-US" dirty="0">
                <a:latin typeface="Bryant Medium" panose="020B0503040000020003" pitchFamily="34" charset="0"/>
              </a:rPr>
              <a:t>Not considered income and therefore not taxable</a:t>
            </a:r>
          </a:p>
          <a:p>
            <a:pPr lvl="1">
              <a:lnSpc>
                <a:spcPct val="100000"/>
              </a:lnSpc>
            </a:pPr>
            <a:r>
              <a:rPr lang="en-US" dirty="0">
                <a:latin typeface="Bryant Medium" panose="020B0503040000020003" pitchFamily="34" charset="0"/>
              </a:rPr>
              <a:t>The credit is uncapped</a:t>
            </a:r>
          </a:p>
          <a:p>
            <a:pPr lvl="2">
              <a:lnSpc>
                <a:spcPct val="100000"/>
              </a:lnSpc>
            </a:pPr>
            <a:r>
              <a:rPr lang="en-US" dirty="0">
                <a:latin typeface="Bryant Medium" panose="020B0503040000020003" pitchFamily="34" charset="0"/>
              </a:rPr>
              <a:t>Safeguards in place to prevent STOs from sitting on cash (75% rule)</a:t>
            </a:r>
          </a:p>
          <a:p>
            <a:pPr lvl="2">
              <a:lnSpc>
                <a:spcPct val="100000"/>
              </a:lnSpc>
            </a:pPr>
            <a:r>
              <a:rPr lang="en-US" dirty="0">
                <a:latin typeface="Bryant Medium" panose="020B0503040000020003" pitchFamily="34" charset="0"/>
              </a:rPr>
              <a:t>Cost savings to the state per pupil (80% and 90% of MFP); clean fiscal note</a:t>
            </a:r>
          </a:p>
          <a:p>
            <a:pPr lvl="1">
              <a:lnSpc>
                <a:spcPct val="100000"/>
              </a:lnSpc>
            </a:pPr>
            <a:r>
              <a:rPr lang="en-US" dirty="0">
                <a:solidFill>
                  <a:prstClr val="black"/>
                </a:solidFill>
                <a:latin typeface="Bryant Medium" panose="020B0503040000020003" pitchFamily="34" charset="0"/>
              </a:rPr>
              <a:t>Credit applies to the tax year in which the donation is made; not retroactive</a:t>
            </a:r>
          </a:p>
          <a:p>
            <a:pPr marL="914400" lvl="2" indent="0">
              <a:lnSpc>
                <a:spcPct val="100000"/>
              </a:lnSpc>
              <a:buNone/>
            </a:pPr>
            <a:endParaRPr lang="en-US" dirty="0">
              <a:latin typeface="Bryant Medium" panose="020B0503040000020003" pitchFamily="34" charset="0"/>
            </a:endParaRPr>
          </a:p>
          <a:p>
            <a:pPr lvl="2">
              <a:lnSpc>
                <a:spcPct val="100000"/>
              </a:lnSpc>
            </a:pPr>
            <a:endParaRPr lang="en-US" dirty="0">
              <a:latin typeface="Bryant Medium" panose="020B0503040000020003" pitchFamily="34" charset="0"/>
            </a:endParaRPr>
          </a:p>
          <a:p>
            <a:pPr lvl="2">
              <a:lnSpc>
                <a:spcPct val="100000"/>
              </a:lnSpc>
            </a:pPr>
            <a:endParaRPr lang="en-US" dirty="0">
              <a:latin typeface="Bryant Medium" panose="020B0503040000020003" pitchFamily="34" charset="0"/>
            </a:endParaRPr>
          </a:p>
          <a:p>
            <a:pPr lvl="1">
              <a:lnSpc>
                <a:spcPct val="100000"/>
              </a:lnSpc>
            </a:pPr>
            <a:endParaRPr lang="en-US" dirty="0">
              <a:latin typeface="Bryant Medium" panose="020B0503040000020003" pitchFamily="34" charset="0"/>
            </a:endParaRPr>
          </a:p>
          <a:p>
            <a:pPr>
              <a:lnSpc>
                <a:spcPct val="100000"/>
              </a:lnSpc>
            </a:pPr>
            <a:endParaRPr lang="en-US" dirty="0">
              <a:latin typeface="Bryant Medium" panose="020B0503040000020003" pitchFamily="34" charset="0"/>
            </a:endParaRPr>
          </a:p>
          <a:p>
            <a:pPr>
              <a:lnSpc>
                <a:spcPct val="100000"/>
              </a:lnSpc>
            </a:pPr>
            <a:endParaRPr lang="en-US" dirty="0">
              <a:latin typeface="Bryant Medium" panose="020B0503040000020003" pitchFamily="34" charset="0"/>
            </a:endParaRPr>
          </a:p>
          <a:p>
            <a:pPr marL="0" indent="0">
              <a:buNone/>
            </a:pPr>
            <a:endParaRPr lang="en-US" dirty="0"/>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3346204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13F8486-C4F6-754C-9244-E47DC38B1CBA}"/>
              </a:ext>
            </a:extLst>
          </p:cNvPr>
          <p:cNvPicPr>
            <a:picLocks noGrp="1" noChangeAspect="1"/>
          </p:cNvPicPr>
          <p:nvPr>
            <p:ph idx="1"/>
          </p:nvPr>
        </p:nvPicPr>
        <p:blipFill>
          <a:blip r:embed="rId2"/>
          <a:stretch>
            <a:fillRect/>
          </a:stretch>
        </p:blipFill>
        <p:spPr>
          <a:xfrm>
            <a:off x="413810" y="789138"/>
            <a:ext cx="11386028" cy="4514382"/>
          </a:xfrm>
        </p:spPr>
      </p:pic>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1474370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Ways to Give</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465262"/>
            <a:ext cx="10515600" cy="4351338"/>
          </a:xfrm>
        </p:spPr>
        <p:txBody>
          <a:bodyPr>
            <a:normAutofit fontScale="92500" lnSpcReduction="20000"/>
          </a:bodyPr>
          <a:lstStyle/>
          <a:p>
            <a:pPr>
              <a:lnSpc>
                <a:spcPct val="100000"/>
              </a:lnSpc>
            </a:pPr>
            <a:r>
              <a:rPr lang="en-US" dirty="0">
                <a:latin typeface="Bryant Medium" panose="020B0503040000020003" pitchFamily="34" charset="0"/>
              </a:rPr>
              <a:t>Standard cash gift</a:t>
            </a:r>
          </a:p>
          <a:p>
            <a:pPr>
              <a:lnSpc>
                <a:spcPct val="100000"/>
              </a:lnSpc>
            </a:pPr>
            <a:r>
              <a:rPr lang="en-US" dirty="0">
                <a:latin typeface="Bryant Medium" panose="020B0503040000020003" pitchFamily="34" charset="0"/>
              </a:rPr>
              <a:t>Appreciated Assets</a:t>
            </a:r>
            <a:r>
              <a:rPr lang="en-US" dirty="0">
                <a:effectLst/>
                <a:latin typeface="Bryant Medium" panose="020B0503040000020003" pitchFamily="34" charset="0"/>
              </a:rPr>
              <a:t> </a:t>
            </a:r>
          </a:p>
          <a:p>
            <a:pPr>
              <a:lnSpc>
                <a:spcPct val="100000"/>
              </a:lnSpc>
            </a:pPr>
            <a:r>
              <a:rPr lang="en-US" dirty="0">
                <a:latin typeface="Bryant Medium" panose="020B0503040000020003" pitchFamily="34" charset="0"/>
              </a:rPr>
              <a:t>Qualified Charitable Distributions (QCDs) from IRAs</a:t>
            </a:r>
          </a:p>
          <a:p>
            <a:r>
              <a:rPr lang="en-US" dirty="0">
                <a:latin typeface="Bryant Medium" panose="020B0503040000020003" pitchFamily="34" charset="0"/>
              </a:rPr>
              <a:t>Donor Advised Fund or family foundation for non-itemizers for an additional cost savings </a:t>
            </a:r>
          </a:p>
          <a:p>
            <a:pPr lvl="1"/>
            <a:r>
              <a:rPr lang="en-US" dirty="0">
                <a:latin typeface="Bryant Medium" panose="020B0503040000020003" pitchFamily="34" charset="0"/>
              </a:rPr>
              <a:t>Example: Client has a Louisiana income tax liability of $20,000</a:t>
            </a:r>
          </a:p>
          <a:p>
            <a:pPr lvl="2"/>
            <a:r>
              <a:rPr lang="en-US" dirty="0">
                <a:latin typeface="Bryant Medium" panose="020B0503040000020003" pitchFamily="34" charset="0"/>
              </a:rPr>
              <a:t>Client donates $20,000 to STO; receives a 100%, dollar-for-dollar credit  </a:t>
            </a:r>
          </a:p>
          <a:p>
            <a:pPr lvl="2"/>
            <a:r>
              <a:rPr lang="en-US" dirty="0">
                <a:latin typeface="Bryant Medium" panose="020B0503040000020003" pitchFamily="34" charset="0"/>
              </a:rPr>
              <a:t>Client makes a separate donation of $1,000 from DAF to cover 5% administrative fee</a:t>
            </a:r>
          </a:p>
          <a:p>
            <a:pPr lvl="2"/>
            <a:r>
              <a:rPr lang="en-US" dirty="0">
                <a:latin typeface="Bryant Medium" panose="020B0503040000020003" pitchFamily="34" charset="0"/>
              </a:rPr>
              <a:t>Client claims the standard deduction; because the client does not itemize, client would not have been able to receive the partial federal deduction</a:t>
            </a:r>
          </a:p>
          <a:p>
            <a:pPr lvl="2"/>
            <a:r>
              <a:rPr lang="en-US" dirty="0">
                <a:latin typeface="Bryant Medium" panose="020B0503040000020003" pitchFamily="34" charset="0"/>
              </a:rPr>
              <a:t>By covering 5% from DAF, client receives full state benefit of 100% credit and was able to save an additional $400+</a:t>
            </a:r>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4214743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Tax Benefit by Entity: Individuals</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412267"/>
            <a:ext cx="10515600" cy="4351338"/>
          </a:xfrm>
        </p:spPr>
        <p:txBody>
          <a:bodyPr>
            <a:normAutofit/>
          </a:bodyPr>
          <a:lstStyle/>
          <a:p>
            <a:pPr lvl="1">
              <a:lnSpc>
                <a:spcPct val="100000"/>
              </a:lnSpc>
            </a:pPr>
            <a:r>
              <a:rPr lang="en-US" dirty="0">
                <a:latin typeface="Bryant Medium" panose="020B0503040000020003" pitchFamily="34" charset="0"/>
              </a:rPr>
              <a:t>Itemizing (3%) vs non-itemizing (5%)</a:t>
            </a:r>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737830"/>
            <a:ext cx="9753600" cy="2390775"/>
          </a:xfrm>
          <a:prstGeom prst="rect">
            <a:avLst/>
          </a:prstGeom>
        </p:spPr>
      </p:pic>
    </p:spTree>
    <p:extLst>
      <p:ext uri="{BB962C8B-B14F-4D97-AF65-F5344CB8AC3E}">
        <p14:creationId xmlns:p14="http://schemas.microsoft.com/office/powerpoint/2010/main" val="3632860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yant Medium" panose="020B0503040000020003" pitchFamily="34" charset="0"/>
              </a:rPr>
              <a:t>Tax Benefit by Entity: Businesses</a:t>
            </a:r>
          </a:p>
        </p:txBody>
      </p:sp>
      <p:sp>
        <p:nvSpPr>
          <p:cNvPr id="3" name="Content Placeholder 2"/>
          <p:cNvSpPr>
            <a:spLocks noGrp="1"/>
          </p:cNvSpPr>
          <p:nvPr>
            <p:ph idx="1"/>
          </p:nvPr>
        </p:nvSpPr>
        <p:spPr/>
        <p:txBody>
          <a:bodyPr/>
          <a:lstStyle/>
          <a:p>
            <a:pPr>
              <a:lnSpc>
                <a:spcPct val="100000"/>
              </a:lnSpc>
            </a:pPr>
            <a:r>
              <a:rPr lang="en-US" dirty="0">
                <a:latin typeface="Bryant Medium" panose="020B0503040000020003" pitchFamily="34" charset="0"/>
              </a:rPr>
              <a:t>Businesses </a:t>
            </a:r>
          </a:p>
          <a:p>
            <a:pPr lvl="1">
              <a:lnSpc>
                <a:spcPct val="100000"/>
              </a:lnSpc>
            </a:pPr>
            <a:r>
              <a:rPr lang="en-US" dirty="0">
                <a:latin typeface="Bryant Medium" panose="020B0503040000020003" pitchFamily="34" charset="0"/>
              </a:rPr>
              <a:t>Pass-</a:t>
            </a:r>
            <a:r>
              <a:rPr lang="en-US" dirty="0" err="1">
                <a:latin typeface="Bryant Medium" panose="020B0503040000020003" pitchFamily="34" charset="0"/>
              </a:rPr>
              <a:t>throughs</a:t>
            </a:r>
            <a:r>
              <a:rPr lang="en-US" dirty="0">
                <a:latin typeface="Bryant Medium" panose="020B0503040000020003" pitchFamily="34" charset="0"/>
              </a:rPr>
              <a:t>, privately held S-corporations</a:t>
            </a:r>
          </a:p>
          <a:p>
            <a:pPr lvl="1">
              <a:lnSpc>
                <a:spcPct val="100000"/>
              </a:lnSpc>
            </a:pPr>
            <a:r>
              <a:rPr lang="en-US" dirty="0">
                <a:latin typeface="Bryant Medium" panose="020B0503040000020003" pitchFamily="34" charset="0"/>
              </a:rPr>
              <a:t>C-corporations</a:t>
            </a:r>
          </a:p>
          <a:p>
            <a:pPr>
              <a:lnSpc>
                <a:spcPct val="100000"/>
              </a:lnSpc>
            </a:pPr>
            <a:r>
              <a:rPr lang="en-US" dirty="0">
                <a:latin typeface="Bryant Medium" panose="020B0503040000020003" pitchFamily="34" charset="0"/>
              </a:rPr>
              <a:t>Others</a:t>
            </a:r>
          </a:p>
          <a:p>
            <a:pPr lvl="1">
              <a:lnSpc>
                <a:spcPct val="100000"/>
              </a:lnSpc>
            </a:pPr>
            <a:r>
              <a:rPr lang="en-US" dirty="0">
                <a:latin typeface="Bryant Medium" panose="020B0503040000020003" pitchFamily="34" charset="0"/>
              </a:rPr>
              <a:t>Non-profits</a:t>
            </a:r>
          </a:p>
          <a:p>
            <a:pPr lvl="1">
              <a:lnSpc>
                <a:spcPct val="100000"/>
              </a:lnSpc>
            </a:pPr>
            <a:r>
              <a:rPr lang="en-US" dirty="0">
                <a:latin typeface="Bryant Medium" panose="020B0503040000020003" pitchFamily="34" charset="0"/>
              </a:rPr>
              <a:t>Trusts/Estates</a:t>
            </a:r>
          </a:p>
          <a:p>
            <a:pPr lvl="1">
              <a:lnSpc>
                <a:spcPct val="100000"/>
              </a:lnSpc>
            </a:pPr>
            <a:r>
              <a:rPr lang="en-US" dirty="0">
                <a:latin typeface="Bryant Medium" panose="020B0503040000020003" pitchFamily="34" charset="0"/>
              </a:rPr>
              <a:t>1120-PC </a:t>
            </a:r>
          </a:p>
          <a:p>
            <a:endParaRPr lang="en-US" dirty="0"/>
          </a:p>
        </p:txBody>
      </p:sp>
      <p:sp>
        <p:nvSpPr>
          <p:cNvPr id="4" name="Rectangle 3">
            <a:extLst>
              <a:ext uri="{FF2B5EF4-FFF2-40B4-BE49-F238E27FC236}">
                <a16:creationId xmlns:a16="http://schemas.microsoft.com/office/drawing/2014/main" id="{668ADDA0-1CF2-A346-9EF0-5E746644E10A}"/>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8CA92AA6-1683-8946-A469-93DD4B724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3049174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Individual vs Corporate Timelines </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362163"/>
            <a:ext cx="10515600" cy="4351338"/>
          </a:xfrm>
        </p:spPr>
        <p:txBody>
          <a:bodyPr/>
          <a:lstStyle/>
          <a:p>
            <a:pPr>
              <a:lnSpc>
                <a:spcPct val="100000"/>
              </a:lnSpc>
            </a:pPr>
            <a:r>
              <a:rPr lang="en-US" dirty="0">
                <a:latin typeface="Bryant Medium" panose="020B0503040000020003" pitchFamily="34" charset="0"/>
              </a:rPr>
              <a:t>Individual</a:t>
            </a:r>
            <a:r>
              <a:rPr lang="en-US" dirty="0">
                <a:effectLst/>
                <a:latin typeface="Bryant Medium" panose="020B0503040000020003" pitchFamily="34" charset="0"/>
              </a:rPr>
              <a:t> </a:t>
            </a:r>
          </a:p>
          <a:p>
            <a:pPr lvl="1">
              <a:lnSpc>
                <a:spcPct val="100000"/>
              </a:lnSpc>
            </a:pPr>
            <a:r>
              <a:rPr lang="en-US" dirty="0">
                <a:latin typeface="Bryant Medium" panose="020B0503040000020003" pitchFamily="34" charset="0"/>
              </a:rPr>
              <a:t>Donation made within calendar year </a:t>
            </a:r>
          </a:p>
          <a:p>
            <a:pPr lvl="1">
              <a:lnSpc>
                <a:spcPct val="100000"/>
              </a:lnSpc>
            </a:pPr>
            <a:r>
              <a:rPr lang="en-US" dirty="0">
                <a:latin typeface="Bryant Medium" panose="020B0503040000020003" pitchFamily="34" charset="0"/>
              </a:rPr>
              <a:t>Individuals may deduct charitable contributions as an itemized deduction on Federal Schedule A </a:t>
            </a:r>
          </a:p>
          <a:p>
            <a:pPr>
              <a:lnSpc>
                <a:spcPct val="100000"/>
              </a:lnSpc>
            </a:pPr>
            <a:r>
              <a:rPr lang="en-US" dirty="0">
                <a:latin typeface="Bryant Medium" panose="020B0503040000020003" pitchFamily="34" charset="0"/>
              </a:rPr>
              <a:t>Corporate</a:t>
            </a:r>
          </a:p>
          <a:p>
            <a:pPr lvl="1">
              <a:lnSpc>
                <a:spcPct val="100000"/>
              </a:lnSpc>
            </a:pPr>
            <a:r>
              <a:rPr lang="en-US" dirty="0">
                <a:latin typeface="Bryant Medium" panose="020B0503040000020003" pitchFamily="34" charset="0"/>
              </a:rPr>
              <a:t>Donation made within company’s fiscal year</a:t>
            </a:r>
          </a:p>
          <a:p>
            <a:pPr lvl="1">
              <a:lnSpc>
                <a:spcPct val="100000"/>
              </a:lnSpc>
            </a:pPr>
            <a:r>
              <a:rPr lang="en-US" dirty="0">
                <a:latin typeface="Bryant Medium" panose="020B0503040000020003" pitchFamily="34" charset="0"/>
              </a:rPr>
              <a:t>C-corporations may fully deduct donation as a necessary and ordinary business expense on federal return</a:t>
            </a:r>
          </a:p>
          <a:p>
            <a:pPr lvl="1">
              <a:lnSpc>
                <a:spcPct val="100000"/>
              </a:lnSpc>
            </a:pPr>
            <a:r>
              <a:rPr lang="en-US" dirty="0">
                <a:latin typeface="Bryant Medium" panose="020B0503040000020003" pitchFamily="34" charset="0"/>
              </a:rPr>
              <a:t>Specified S-corporations may fully deduct donation as a necessary and ordinary business expense on federal return</a:t>
            </a:r>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229382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Business Tax Planning</a:t>
            </a:r>
          </a:p>
        </p:txBody>
      </p:sp>
      <p:sp>
        <p:nvSpPr>
          <p:cNvPr id="3" name="Content Placeholder 2"/>
          <p:cNvSpPr>
            <a:spLocks noGrp="1"/>
          </p:cNvSpPr>
          <p:nvPr>
            <p:ph idx="1"/>
          </p:nvPr>
        </p:nvSpPr>
        <p:spPr>
          <a:xfrm>
            <a:off x="739035" y="1437319"/>
            <a:ext cx="10752551" cy="4351338"/>
          </a:xfrm>
        </p:spPr>
        <p:txBody>
          <a:bodyPr>
            <a:normAutofit/>
          </a:bodyPr>
          <a:lstStyle/>
          <a:p>
            <a:r>
              <a:rPr lang="en-US" dirty="0">
                <a:latin typeface="Bryant Medium" panose="020B0503040000020003" pitchFamily="34" charset="0"/>
                <a:cs typeface="Arial" panose="020B0604020202020204" pitchFamily="34" charset="0"/>
              </a:rPr>
              <a:t>Net Operating Loss Planning</a:t>
            </a:r>
          </a:p>
          <a:p>
            <a:pPr lvl="1"/>
            <a:r>
              <a:rPr lang="en-US" dirty="0">
                <a:latin typeface="Bryant Medium" panose="020B0503040000020003" pitchFamily="34" charset="0"/>
                <a:cs typeface="Arial" panose="020B0604020202020204" pitchFamily="34" charset="0"/>
              </a:rPr>
              <a:t>Generate NOL in 2020 to carryback to 2015</a:t>
            </a:r>
          </a:p>
          <a:p>
            <a:pPr lvl="1"/>
            <a:r>
              <a:rPr lang="en-US" dirty="0">
                <a:latin typeface="Bryant Medium" panose="020B0503040000020003" pitchFamily="34" charset="0"/>
                <a:cs typeface="Arial" panose="020B0604020202020204" pitchFamily="34" charset="0"/>
              </a:rPr>
              <a:t>Accelerate deductions/defer income</a:t>
            </a:r>
          </a:p>
          <a:p>
            <a:r>
              <a:rPr lang="en-US" dirty="0">
                <a:latin typeface="Bryant Medium" panose="020B0503040000020003" pitchFamily="34" charset="0"/>
                <a:cs typeface="Arial" panose="020B0604020202020204" pitchFamily="34" charset="0"/>
              </a:rPr>
              <a:t>Pass-through Entity Election for Louisiana</a:t>
            </a:r>
          </a:p>
          <a:p>
            <a:pPr lvl="1"/>
            <a:r>
              <a:rPr lang="en-US" dirty="0">
                <a:latin typeface="Bryant Medium" panose="020B0503040000020003" pitchFamily="34" charset="0"/>
                <a:cs typeface="Arial" panose="020B0604020202020204" pitchFamily="34" charset="0"/>
              </a:rPr>
              <a:t>State income tax deduction limitation</a:t>
            </a:r>
          </a:p>
          <a:p>
            <a:pPr lvl="1"/>
            <a:r>
              <a:rPr lang="en-US" dirty="0">
                <a:latin typeface="Bryant Medium" panose="020B0503040000020003" pitchFamily="34" charset="0"/>
                <a:cs typeface="Arial" panose="020B0604020202020204" pitchFamily="34" charset="0"/>
              </a:rPr>
              <a:t>$10,000 limit can be avoided in certain circumstances</a:t>
            </a:r>
          </a:p>
        </p:txBody>
      </p:sp>
      <p:sp>
        <p:nvSpPr>
          <p:cNvPr id="8" name="Rectangle 7">
            <a:extLst>
              <a:ext uri="{FF2B5EF4-FFF2-40B4-BE49-F238E27FC236}">
                <a16:creationId xmlns:a16="http://schemas.microsoft.com/office/drawing/2014/main" id="{610C5754-E860-3E40-8AEE-2D129FB94C4B}"/>
              </a:ext>
            </a:extLst>
          </p:cNvPr>
          <p:cNvSpPr/>
          <p:nvPr/>
        </p:nvSpPr>
        <p:spPr>
          <a:xfrm>
            <a:off x="0" y="58420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7A290A8A-D3D9-254F-8AC8-09C6FB879F4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11" name="Picture 10" descr="logo_white.ai">
            <a:extLst>
              <a:ext uri="{FF2B5EF4-FFF2-40B4-BE49-F238E27FC236}">
                <a16:creationId xmlns:a16="http://schemas.microsoft.com/office/drawing/2014/main" id="{102E2F1E-B282-1F41-8CAD-175364D06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9156775-042C-1A4A-A3FB-5EE24ACD58C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2416476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Where the TDC Stands Now: Federal</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437319"/>
            <a:ext cx="10515600" cy="4351338"/>
          </a:xfrm>
        </p:spPr>
        <p:txBody>
          <a:bodyPr>
            <a:normAutofit/>
          </a:bodyPr>
          <a:lstStyle/>
          <a:p>
            <a:pPr>
              <a:lnSpc>
                <a:spcPct val="100000"/>
              </a:lnSpc>
            </a:pPr>
            <a:r>
              <a:rPr lang="en-US" dirty="0">
                <a:latin typeface="Bryant Medium" panose="020B0503040000020003" pitchFamily="34" charset="0"/>
              </a:rPr>
              <a:t>2018: IRS proposes regulations</a:t>
            </a:r>
          </a:p>
          <a:p>
            <a:pPr>
              <a:lnSpc>
                <a:spcPct val="100000"/>
              </a:lnSpc>
            </a:pPr>
            <a:r>
              <a:rPr lang="en-US" dirty="0">
                <a:latin typeface="Bryant Medium" panose="020B0503040000020003" pitchFamily="34" charset="0"/>
              </a:rPr>
              <a:t>2020: IRS issues finalized regulations on August 11, 2020</a:t>
            </a:r>
          </a:p>
          <a:p>
            <a:pPr lvl="1">
              <a:lnSpc>
                <a:spcPct val="100000"/>
              </a:lnSpc>
            </a:pPr>
            <a:r>
              <a:rPr lang="en-US" dirty="0">
                <a:latin typeface="Bryant Medium" panose="020B0503040000020003" pitchFamily="34" charset="0"/>
              </a:rPr>
              <a:t>How does the IRS define a specified passthrough entity?</a:t>
            </a:r>
          </a:p>
          <a:p>
            <a:pPr lvl="1">
              <a:lnSpc>
                <a:spcPct val="100000"/>
              </a:lnSpc>
            </a:pPr>
            <a:r>
              <a:rPr lang="en-US" dirty="0">
                <a:latin typeface="Bryant Medium" panose="020B0503040000020003" pitchFamily="34" charset="0"/>
              </a:rPr>
              <a:t>What constitutes a “necessary and ordinary business expense?”</a:t>
            </a:r>
          </a:p>
          <a:p>
            <a:pPr lvl="1">
              <a:lnSpc>
                <a:spcPct val="100000"/>
              </a:lnSpc>
            </a:pPr>
            <a:r>
              <a:rPr lang="en-US" dirty="0">
                <a:latin typeface="Bryant Medium" panose="020B0503040000020003" pitchFamily="34" charset="0"/>
              </a:rPr>
              <a:t>How does this work? If my client makes a donation through the Tuition Donation Credit program, the client receives a state income tax credit at 95% and a full federal deduction? Is it deductible as a charitable contribution under Section 170 or as a business expense under Section 162?</a:t>
            </a:r>
          </a:p>
          <a:p>
            <a:pPr lvl="1">
              <a:lnSpc>
                <a:spcPct val="100000"/>
              </a:lnSpc>
            </a:pPr>
            <a:r>
              <a:rPr lang="en-US" dirty="0">
                <a:latin typeface="Bryant Medium" panose="020B0503040000020003" pitchFamily="34" charset="0"/>
              </a:rPr>
              <a:t>How does this affect shareholders individual liabilities and returns?</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3987260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Safe Harbor</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487423"/>
            <a:ext cx="10515600" cy="4351338"/>
          </a:xfrm>
        </p:spPr>
        <p:txBody>
          <a:bodyPr/>
          <a:lstStyle/>
          <a:p>
            <a:pPr>
              <a:lnSpc>
                <a:spcPct val="100000"/>
              </a:lnSpc>
            </a:pPr>
            <a:r>
              <a:rPr lang="en-US" dirty="0">
                <a:latin typeface="Bryant Medium" panose="020B0503040000020003" pitchFamily="34" charset="0"/>
              </a:rPr>
              <a:t>C-corporations</a:t>
            </a:r>
          </a:p>
          <a:p>
            <a:pPr lvl="1">
              <a:lnSpc>
                <a:spcPct val="100000"/>
              </a:lnSpc>
            </a:pPr>
            <a:r>
              <a:rPr lang="en-US" dirty="0">
                <a:latin typeface="Bryant Medium" panose="020B0503040000020003" pitchFamily="34" charset="0"/>
              </a:rPr>
              <a:t>receive full state benefit of tax credit and full federal deductibility</a:t>
            </a:r>
          </a:p>
          <a:p>
            <a:pPr lvl="1">
              <a:lnSpc>
                <a:spcPct val="100000"/>
              </a:lnSpc>
            </a:pPr>
            <a:r>
              <a:rPr lang="en-US" dirty="0">
                <a:latin typeface="Bryant Medium" panose="020B0503040000020003" pitchFamily="34" charset="0"/>
              </a:rPr>
              <a:t>consider the benefit to C-corps vs other credit programs</a:t>
            </a:r>
          </a:p>
          <a:p>
            <a:pPr>
              <a:lnSpc>
                <a:spcPct val="100000"/>
              </a:lnSpc>
            </a:pPr>
            <a:r>
              <a:rPr lang="en-US" dirty="0">
                <a:latin typeface="Bryant Medium" panose="020B0503040000020003" pitchFamily="34" charset="0"/>
              </a:rPr>
              <a:t>S-corporations</a:t>
            </a:r>
          </a:p>
          <a:p>
            <a:pPr lvl="1">
              <a:lnSpc>
                <a:spcPct val="100000"/>
              </a:lnSpc>
            </a:pPr>
            <a:endParaRPr lang="en-US" dirty="0">
              <a:latin typeface="Bryant Medium" panose="020B0503040000020003" pitchFamily="34" charset="0"/>
            </a:endParaRPr>
          </a:p>
          <a:p>
            <a:pPr lvl="1"/>
            <a:endParaRPr lang="en-US" dirty="0"/>
          </a:p>
          <a:p>
            <a:pPr lvl="1"/>
            <a:endParaRPr lang="en-US" dirty="0"/>
          </a:p>
          <a:p>
            <a:endParaRPr lang="en-US" dirty="0"/>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1064806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normAutofit/>
          </a:bodyPr>
          <a:lstStyle/>
          <a:p>
            <a:pPr lvl="1"/>
            <a:r>
              <a:rPr lang="en-US" sz="4400" dirty="0">
                <a:latin typeface="Bryant Medium" panose="020B0503040000020003" pitchFamily="34" charset="0"/>
              </a:rPr>
              <a:t>Where the TDC Stands Now: State</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525001"/>
            <a:ext cx="10515600" cy="4351338"/>
          </a:xfrm>
        </p:spPr>
        <p:txBody>
          <a:bodyPr/>
          <a:lstStyle/>
          <a:p>
            <a:pPr>
              <a:lnSpc>
                <a:spcPct val="100000"/>
              </a:lnSpc>
            </a:pPr>
            <a:r>
              <a:rPr lang="en-US" dirty="0">
                <a:latin typeface="Bryant Medium" panose="020B0503040000020003" pitchFamily="34" charset="0"/>
              </a:rPr>
              <a:t>LDR: Revenue Information Bulletin 18-024</a:t>
            </a:r>
          </a:p>
          <a:p>
            <a:pPr>
              <a:lnSpc>
                <a:spcPct val="100000"/>
              </a:lnSpc>
            </a:pPr>
            <a:r>
              <a:rPr lang="en-US" dirty="0">
                <a:latin typeface="Bryant Medium" panose="020B0503040000020003" pitchFamily="34" charset="0"/>
              </a:rPr>
              <a:t>LDE: Bulletin 134</a:t>
            </a:r>
          </a:p>
          <a:p>
            <a:pPr>
              <a:lnSpc>
                <a:spcPct val="100000"/>
              </a:lnSpc>
            </a:pPr>
            <a:r>
              <a:rPr lang="en-US" dirty="0">
                <a:latin typeface="Bryant Medium" panose="020B0503040000020003" pitchFamily="34" charset="0"/>
              </a:rPr>
              <a:t>Unchanged on state level</a:t>
            </a:r>
          </a:p>
          <a:p>
            <a:pPr lvl="1"/>
            <a:endParaRPr lang="en-US" dirty="0"/>
          </a:p>
          <a:p>
            <a:pPr lvl="1"/>
            <a:endParaRPr lang="en-US" dirty="0"/>
          </a:p>
          <a:p>
            <a:endParaRPr lang="en-US" dirty="0"/>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1178317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lstStyle/>
          <a:p>
            <a:r>
              <a:rPr lang="en-US" dirty="0">
                <a:latin typeface="Bryant Medium" panose="020B0503040000020003" pitchFamily="34" charset="0"/>
              </a:rPr>
              <a:t>Receipts and Forms </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487423"/>
            <a:ext cx="10515600" cy="4351338"/>
          </a:xfrm>
        </p:spPr>
        <p:txBody>
          <a:bodyPr/>
          <a:lstStyle/>
          <a:p>
            <a:pPr>
              <a:lnSpc>
                <a:spcPct val="100000"/>
              </a:lnSpc>
            </a:pPr>
            <a:r>
              <a:rPr lang="en-US" dirty="0">
                <a:latin typeface="Bryant Medium" panose="020B0503040000020003" pitchFamily="34" charset="0"/>
              </a:rPr>
              <a:t>Donation Acknowledgement from ACE</a:t>
            </a:r>
          </a:p>
          <a:p>
            <a:pPr>
              <a:lnSpc>
                <a:spcPct val="100000"/>
              </a:lnSpc>
            </a:pPr>
            <a:r>
              <a:rPr lang="en-US" dirty="0">
                <a:latin typeface="Bryant Medium" panose="020B0503040000020003" pitchFamily="34" charset="0"/>
              </a:rPr>
              <a:t>Tax Credit Receipt (Form R-10640); received from LDE/STO</a:t>
            </a:r>
            <a:r>
              <a:rPr lang="en-US" dirty="0">
                <a:effectLst/>
                <a:latin typeface="Bryant Medium" panose="020B0503040000020003" pitchFamily="34" charset="0"/>
              </a:rPr>
              <a:t> </a:t>
            </a:r>
          </a:p>
          <a:p>
            <a:pPr>
              <a:lnSpc>
                <a:spcPct val="100000"/>
              </a:lnSpc>
            </a:pPr>
            <a:r>
              <a:rPr lang="en-US" dirty="0">
                <a:latin typeface="Bryant Medium" panose="020B0503040000020003" pitchFamily="34" charset="0"/>
              </a:rPr>
              <a:t>Individuals: IT-540, IT-540(B)</a:t>
            </a:r>
          </a:p>
          <a:p>
            <a:pPr>
              <a:lnSpc>
                <a:spcPct val="100000"/>
              </a:lnSpc>
            </a:pPr>
            <a:r>
              <a:rPr lang="en-US" dirty="0">
                <a:latin typeface="Bryant Medium" panose="020B0503040000020003" pitchFamily="34" charset="0"/>
              </a:rPr>
              <a:t>Corporations: CIFT-620</a:t>
            </a:r>
          </a:p>
          <a:p>
            <a:pPr>
              <a:lnSpc>
                <a:spcPct val="100000"/>
              </a:lnSpc>
            </a:pPr>
            <a:r>
              <a:rPr lang="en-US" dirty="0">
                <a:latin typeface="Bryant Medium" panose="020B0503040000020003" pitchFamily="34" charset="0"/>
              </a:rPr>
              <a:t>Fiduciary (Trusts and Estates): IT-541</a:t>
            </a:r>
          </a:p>
          <a:p>
            <a:endParaRPr lang="en-US" dirty="0"/>
          </a:p>
          <a:p>
            <a:endParaRPr lang="en-US" dirty="0"/>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2889168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D751AA-CAE2-E24E-BE0B-D149CBD1856A}"/>
              </a:ext>
            </a:extLst>
          </p:cNvPr>
          <p:cNvPicPr>
            <a:picLocks noGrp="1" noChangeAspect="1"/>
          </p:cNvPicPr>
          <p:nvPr>
            <p:ph idx="1"/>
          </p:nvPr>
        </p:nvPicPr>
        <p:blipFill rotWithShape="1">
          <a:blip r:embed="rId2"/>
          <a:srcRect t="3320" b="24558"/>
          <a:stretch/>
        </p:blipFill>
        <p:spPr>
          <a:xfrm>
            <a:off x="2924204" y="-1"/>
            <a:ext cx="6232322" cy="5816899"/>
          </a:xfrm>
        </p:spPr>
      </p:pic>
      <p:sp>
        <p:nvSpPr>
          <p:cNvPr id="4" name="Rectangle 3">
            <a:extLst>
              <a:ext uri="{FF2B5EF4-FFF2-40B4-BE49-F238E27FC236}">
                <a16:creationId xmlns:a16="http://schemas.microsoft.com/office/drawing/2014/main" id="{1F2AB2EC-9EA0-9D49-B509-E49FB809B452}"/>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2293AF20-E6CA-7842-B2E2-C0AF08B46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4123623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6031849-BBCD-074A-BB87-0C309E48A519}"/>
              </a:ext>
            </a:extLst>
          </p:cNvPr>
          <p:cNvPicPr>
            <a:picLocks noGrp="1" noChangeAspect="1"/>
          </p:cNvPicPr>
          <p:nvPr>
            <p:ph idx="1"/>
          </p:nvPr>
        </p:nvPicPr>
        <p:blipFill>
          <a:blip r:embed="rId2"/>
          <a:stretch>
            <a:fillRect/>
          </a:stretch>
        </p:blipFill>
        <p:spPr>
          <a:xfrm>
            <a:off x="3613136" y="-112734"/>
            <a:ext cx="4791828" cy="6201190"/>
          </a:xfrm>
        </p:spPr>
      </p:pic>
      <p:sp>
        <p:nvSpPr>
          <p:cNvPr id="4" name="Rectangle 3">
            <a:extLst>
              <a:ext uri="{FF2B5EF4-FFF2-40B4-BE49-F238E27FC236}">
                <a16:creationId xmlns:a16="http://schemas.microsoft.com/office/drawing/2014/main" id="{F88D7B27-7A0C-484C-BC0E-F83E11F1DD9A}"/>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A05CE443-1A77-1145-A22D-BA60670D0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3569740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yant Medium" panose="020B0503040000020003" pitchFamily="34" charset="0"/>
              </a:rPr>
              <a:t>Miscellaneous Questions</a:t>
            </a:r>
          </a:p>
        </p:txBody>
      </p:sp>
      <p:sp>
        <p:nvSpPr>
          <p:cNvPr id="3" name="Content Placeholder 2"/>
          <p:cNvSpPr>
            <a:spLocks noGrp="1"/>
          </p:cNvSpPr>
          <p:nvPr>
            <p:ph idx="1"/>
          </p:nvPr>
        </p:nvSpPr>
        <p:spPr>
          <a:xfrm>
            <a:off x="838200" y="1512475"/>
            <a:ext cx="10515600" cy="4351338"/>
          </a:xfrm>
        </p:spPr>
        <p:txBody>
          <a:bodyPr/>
          <a:lstStyle/>
          <a:p>
            <a:r>
              <a:rPr lang="en-US" dirty="0">
                <a:latin typeface="Bryant Medium" panose="020B0503040000020003" pitchFamily="34" charset="0"/>
              </a:rPr>
              <a:t>Does ACE or other STOs choose the kids or do I?</a:t>
            </a:r>
          </a:p>
          <a:p>
            <a:r>
              <a:rPr lang="en-US" dirty="0">
                <a:latin typeface="Bryant Medium" panose="020B0503040000020003" pitchFamily="34" charset="0"/>
              </a:rPr>
              <a:t>These scholarships are for college too?</a:t>
            </a:r>
          </a:p>
          <a:p>
            <a:r>
              <a:rPr lang="en-US" dirty="0">
                <a:latin typeface="Bryant Medium" panose="020B0503040000020003" pitchFamily="34" charset="0"/>
              </a:rPr>
              <a:t>Does my donation need to be spent for me to claim the credit?</a:t>
            </a:r>
          </a:p>
          <a:p>
            <a:r>
              <a:rPr lang="en-US" dirty="0">
                <a:latin typeface="Bryant Medium" panose="020B0503040000020003" pitchFamily="34" charset="0"/>
              </a:rPr>
              <a:t>How does this affect public schools?</a:t>
            </a:r>
          </a:p>
          <a:p>
            <a:endParaRPr lang="en-US" dirty="0"/>
          </a:p>
        </p:txBody>
      </p:sp>
      <p:sp>
        <p:nvSpPr>
          <p:cNvPr id="4" name="Rectangle 3">
            <a:extLst>
              <a:ext uri="{FF2B5EF4-FFF2-40B4-BE49-F238E27FC236}">
                <a16:creationId xmlns:a16="http://schemas.microsoft.com/office/drawing/2014/main" id="{5972E0A1-FCBC-5E44-975E-CC7F927E4EFB}"/>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A87AC6D7-3E64-2A4D-87BB-7113110FA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3211982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82DF-CB73-734C-9E71-30A342828962}"/>
              </a:ext>
            </a:extLst>
          </p:cNvPr>
          <p:cNvSpPr>
            <a:spLocks noGrp="1"/>
          </p:cNvSpPr>
          <p:nvPr>
            <p:ph type="title"/>
          </p:nvPr>
        </p:nvSpPr>
        <p:spPr/>
        <p:txBody>
          <a:bodyPr>
            <a:normAutofit/>
          </a:bodyPr>
          <a:lstStyle/>
          <a:p>
            <a:pPr lvl="1"/>
            <a:r>
              <a:rPr lang="en-US" sz="4400" dirty="0">
                <a:latin typeface="Bryant Medium" panose="020B0503040000020003" pitchFamily="34" charset="0"/>
              </a:rPr>
              <a:t>Tuition Donation Credit</a:t>
            </a:r>
          </a:p>
        </p:txBody>
      </p:sp>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838200" y="1525001"/>
            <a:ext cx="10515600" cy="4351338"/>
          </a:xfrm>
        </p:spPr>
        <p:txBody>
          <a:bodyPr/>
          <a:lstStyle/>
          <a:p>
            <a:pPr>
              <a:lnSpc>
                <a:spcPct val="100000"/>
              </a:lnSpc>
            </a:pPr>
            <a:r>
              <a:rPr lang="en-US" dirty="0">
                <a:latin typeface="Bryant Medium" panose="020B0503040000020003" pitchFamily="34" charset="0"/>
              </a:rPr>
              <a:t>To claim the tuition donation credit, any donation needs to be made by </a:t>
            </a:r>
            <a:r>
              <a:rPr lang="en-US" dirty="0">
                <a:solidFill>
                  <a:srgbClr val="FFC000"/>
                </a:solidFill>
                <a:latin typeface="Bryant Medium" panose="020B0503040000020003" pitchFamily="34" charset="0"/>
              </a:rPr>
              <a:t>December 31</a:t>
            </a:r>
            <a:r>
              <a:rPr lang="en-US" baseline="30000" dirty="0">
                <a:solidFill>
                  <a:srgbClr val="FFC000"/>
                </a:solidFill>
                <a:latin typeface="Bryant Medium" panose="020B0503040000020003" pitchFamily="34" charset="0"/>
              </a:rPr>
              <a:t>st</a:t>
            </a:r>
            <a:r>
              <a:rPr lang="en-US" dirty="0">
                <a:solidFill>
                  <a:srgbClr val="FFC000"/>
                </a:solidFill>
                <a:latin typeface="Bryant Medium" panose="020B0503040000020003" pitchFamily="34" charset="0"/>
              </a:rPr>
              <a:t> at 11:59pm</a:t>
            </a:r>
            <a:r>
              <a:rPr lang="en-US" dirty="0">
                <a:solidFill>
                  <a:srgbClr val="FFC000"/>
                </a:solidFill>
                <a:effectLst/>
                <a:latin typeface="Bryant Medium" panose="020B0503040000020003" pitchFamily="34" charset="0"/>
              </a:rPr>
              <a:t> </a:t>
            </a:r>
          </a:p>
          <a:p>
            <a:pPr>
              <a:lnSpc>
                <a:spcPct val="100000"/>
              </a:lnSpc>
            </a:pPr>
            <a:r>
              <a:rPr lang="en-US" dirty="0">
                <a:latin typeface="Bryant Medium" panose="020B0503040000020003" pitchFamily="34" charset="0"/>
              </a:rPr>
              <a:t>Please reach out with any questions about the TDC or how to take advantage of it</a:t>
            </a:r>
          </a:p>
          <a:p>
            <a:pPr lvl="1">
              <a:lnSpc>
                <a:spcPct val="100000"/>
              </a:lnSpc>
            </a:pPr>
            <a:r>
              <a:rPr lang="en-US" dirty="0">
                <a:latin typeface="Bryant Medium" panose="020B0503040000020003" pitchFamily="34" charset="0"/>
                <a:hlinkClick r:id="rId2">
                  <a:extLst>
                    <a:ext uri="{A12FA001-AC4F-418D-AE19-62706E023703}">
                      <ahyp:hlinkClr xmlns:ahyp="http://schemas.microsoft.com/office/drawing/2018/hyperlinkcolor" val="tx"/>
                    </a:ext>
                  </a:extLst>
                </a:hlinkClick>
              </a:rPr>
              <a:t>adupre@acescholarships.org</a:t>
            </a:r>
            <a:endParaRPr lang="en-US" dirty="0">
              <a:latin typeface="Bryant Medium" panose="020B0503040000020003" pitchFamily="34" charset="0"/>
            </a:endParaRPr>
          </a:p>
          <a:p>
            <a:pPr lvl="1">
              <a:lnSpc>
                <a:spcPct val="100000"/>
              </a:lnSpc>
            </a:pPr>
            <a:r>
              <a:rPr lang="en-US" dirty="0">
                <a:latin typeface="Bryant Medium" panose="020B0503040000020003" pitchFamily="34" charset="0"/>
              </a:rPr>
              <a:t>(504) 710-1132</a:t>
            </a:r>
          </a:p>
          <a:p>
            <a:pPr lvl="1"/>
            <a:endParaRPr lang="en-US" dirty="0"/>
          </a:p>
          <a:p>
            <a:pPr lvl="1"/>
            <a:endParaRPr lang="en-US" dirty="0"/>
          </a:p>
          <a:p>
            <a:endParaRPr lang="en-US" dirty="0"/>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spTree>
    <p:extLst>
      <p:ext uri="{BB962C8B-B14F-4D97-AF65-F5344CB8AC3E}">
        <p14:creationId xmlns:p14="http://schemas.microsoft.com/office/powerpoint/2010/main" val="2849148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A9264-3736-CE4B-9D43-B18777F7EB48}"/>
              </a:ext>
            </a:extLst>
          </p:cNvPr>
          <p:cNvSpPr>
            <a:spLocks noGrp="1"/>
          </p:cNvSpPr>
          <p:nvPr>
            <p:ph idx="1"/>
          </p:nvPr>
        </p:nvSpPr>
        <p:spPr>
          <a:xfrm>
            <a:off x="587680" y="1525001"/>
            <a:ext cx="10515600" cy="4351338"/>
          </a:xfrm>
        </p:spPr>
        <p:txBody>
          <a:bodyPr/>
          <a:lstStyle/>
          <a:p>
            <a:pPr lvl="1">
              <a:lnSpc>
                <a:spcPct val="100000"/>
              </a:lnSpc>
            </a:pPr>
            <a:endParaRPr lang="en-US" dirty="0">
              <a:latin typeface="Bryant Medium" panose="020B0503040000020003" pitchFamily="34" charset="0"/>
              <a:hlinkClick r:id="">
                <a:extLst>
                  <a:ext uri="{A12FA001-AC4F-418D-AE19-62706E023703}">
                    <ahyp:hlinkClr xmlns:ahyp="http://schemas.microsoft.com/office/drawing/2018/hyperlinkcolor" val="tx"/>
                  </a:ext>
                </a:extLst>
              </a:hlinkClick>
            </a:endParaRPr>
          </a:p>
          <a:p>
            <a:pPr lvl="1">
              <a:lnSpc>
                <a:spcPct val="100000"/>
              </a:lnSpc>
            </a:pPr>
            <a:endParaRPr lang="en-US" dirty="0">
              <a:latin typeface="Bryant Medium" panose="020B0503040000020003" pitchFamily="34" charset="0"/>
              <a:hlinkClick r:id="">
                <a:extLst>
                  <a:ext uri="{A12FA001-AC4F-418D-AE19-62706E023703}">
                    <ahyp:hlinkClr xmlns:ahyp="http://schemas.microsoft.com/office/drawing/2018/hyperlinkcolor" val="tx"/>
                  </a:ext>
                </a:extLst>
              </a:hlinkClick>
            </a:endParaRPr>
          </a:p>
          <a:p>
            <a:pPr lvl="1">
              <a:lnSpc>
                <a:spcPct val="100000"/>
              </a:lnSpc>
            </a:pPr>
            <a:endParaRPr lang="en-US" dirty="0">
              <a:latin typeface="Bryant Medium" panose="020B0503040000020003" pitchFamily="34" charset="0"/>
              <a:hlinkClick r:id="">
                <a:extLst>
                  <a:ext uri="{A12FA001-AC4F-418D-AE19-62706E023703}">
                    <ahyp:hlinkClr xmlns:ahyp="http://schemas.microsoft.com/office/drawing/2018/hyperlinkcolor" val="tx"/>
                  </a:ext>
                </a:extLst>
              </a:hlinkClick>
            </a:endParaRPr>
          </a:p>
          <a:p>
            <a:pPr marL="457200" lvl="1" indent="0">
              <a:lnSpc>
                <a:spcPct val="100000"/>
              </a:lnSpc>
              <a:buNone/>
            </a:pPr>
            <a:endParaRPr lang="en-US" dirty="0">
              <a:latin typeface="Bryant Medium" panose="020B0503040000020003" pitchFamily="34" charset="0"/>
              <a:hlinkClick r:id="">
                <a:extLst>
                  <a:ext uri="{A12FA001-AC4F-418D-AE19-62706E023703}">
                    <ahyp:hlinkClr xmlns:ahyp="http://schemas.microsoft.com/office/drawing/2018/hyperlinkcolor" val="tx"/>
                  </a:ext>
                </a:extLst>
              </a:hlinkClick>
            </a:endParaRPr>
          </a:p>
          <a:p>
            <a:pPr marL="457200" lvl="1" indent="0">
              <a:lnSpc>
                <a:spcPct val="100000"/>
              </a:lnSpc>
              <a:buNone/>
            </a:pPr>
            <a:endParaRPr lang="en-US" dirty="0">
              <a:latin typeface="Bryant Medium" panose="020B0503040000020003" pitchFamily="34" charset="0"/>
              <a:hlinkClick r:id="">
                <a:extLst>
                  <a:ext uri="{A12FA001-AC4F-418D-AE19-62706E023703}">
                    <ahyp:hlinkClr xmlns:ahyp="http://schemas.microsoft.com/office/drawing/2018/hyperlinkcolor" val="tx"/>
                  </a:ext>
                </a:extLst>
              </a:hlinkClick>
            </a:endParaRPr>
          </a:p>
          <a:p>
            <a:pPr marL="457200" lvl="1" indent="0">
              <a:lnSpc>
                <a:spcPct val="100000"/>
              </a:lnSpc>
              <a:buNone/>
            </a:pPr>
            <a:endParaRPr lang="en-US" dirty="0">
              <a:latin typeface="Bryant Medium" panose="020B0503040000020003" pitchFamily="34" charset="0"/>
            </a:endParaRPr>
          </a:p>
          <a:p>
            <a:pPr marL="457200" lvl="1" indent="0" algn="ctr">
              <a:lnSpc>
                <a:spcPct val="100000"/>
              </a:lnSpc>
              <a:buNone/>
            </a:pPr>
            <a:r>
              <a:rPr lang="en-US" sz="3200" dirty="0">
                <a:latin typeface="Bryant Medium" panose="020B0503040000020003" pitchFamily="34" charset="0"/>
              </a:rPr>
              <a:t>To learn more visit </a:t>
            </a:r>
            <a:r>
              <a:rPr lang="en-US" sz="3200" i="1" dirty="0" err="1">
                <a:latin typeface="Bryant Medium" panose="020B0503040000020003" pitchFamily="34" charset="0"/>
              </a:rPr>
              <a:t>acescholarships.org</a:t>
            </a:r>
            <a:br>
              <a:rPr lang="en-US" sz="3200" i="1" dirty="0">
                <a:latin typeface="Bryant Medium" panose="020B0503040000020003" pitchFamily="34" charset="0"/>
              </a:rPr>
            </a:br>
            <a:r>
              <a:rPr lang="en-US" dirty="0">
                <a:latin typeface="Bryant Medium" panose="020B0503040000020003" pitchFamily="34" charset="0"/>
              </a:rPr>
              <a:t>For questions, please contact Arthur Dupre: adupre@acescholarships.org, (504) 710-1132</a:t>
            </a:r>
          </a:p>
          <a:p>
            <a:pPr lvl="1"/>
            <a:endParaRPr lang="en-US" dirty="0"/>
          </a:p>
          <a:p>
            <a:pPr lvl="1"/>
            <a:endParaRPr lang="en-US" dirty="0"/>
          </a:p>
          <a:p>
            <a:endParaRPr lang="en-US" dirty="0"/>
          </a:p>
        </p:txBody>
      </p:sp>
      <p:sp>
        <p:nvSpPr>
          <p:cNvPr id="4" name="Rectangle 3">
            <a:extLst>
              <a:ext uri="{FF2B5EF4-FFF2-40B4-BE49-F238E27FC236}">
                <a16:creationId xmlns:a16="http://schemas.microsoft.com/office/drawing/2014/main" id="{FDDFF94F-16B9-364D-9AF5-AB06F9A9323D}"/>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_white.ai">
            <a:extLst>
              <a:ext uri="{FF2B5EF4-FFF2-40B4-BE49-F238E27FC236}">
                <a16:creationId xmlns:a16="http://schemas.microsoft.com/office/drawing/2014/main" id="{3643A3F0-B8BA-2A40-A983-F63DA5F7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7" name="Picture 6">
            <a:extLst>
              <a:ext uri="{FF2B5EF4-FFF2-40B4-BE49-F238E27FC236}">
                <a16:creationId xmlns:a16="http://schemas.microsoft.com/office/drawing/2014/main" id="{4DC56B06-6E95-2D4F-AC26-EF59B947D5F8}"/>
              </a:ext>
            </a:extLst>
          </p:cNvPr>
          <p:cNvPicPr>
            <a:picLocks noChangeAspect="1"/>
          </p:cNvPicPr>
          <p:nvPr/>
        </p:nvPicPr>
        <p:blipFill>
          <a:blip r:embed="rId3"/>
          <a:stretch>
            <a:fillRect/>
          </a:stretch>
        </p:blipFill>
        <p:spPr>
          <a:xfrm>
            <a:off x="4045156" y="839244"/>
            <a:ext cx="4101687" cy="2734458"/>
          </a:xfrm>
          <a:prstGeom prst="rect">
            <a:avLst/>
          </a:prstGeom>
        </p:spPr>
      </p:pic>
    </p:spTree>
    <p:extLst>
      <p:ext uri="{BB962C8B-B14F-4D97-AF65-F5344CB8AC3E}">
        <p14:creationId xmlns:p14="http://schemas.microsoft.com/office/powerpoint/2010/main" val="211910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Charitable Giving</a:t>
            </a:r>
          </a:p>
        </p:txBody>
      </p:sp>
      <p:sp>
        <p:nvSpPr>
          <p:cNvPr id="3" name="Content Placeholder 2"/>
          <p:cNvSpPr>
            <a:spLocks noGrp="1"/>
          </p:cNvSpPr>
          <p:nvPr>
            <p:ph idx="1"/>
          </p:nvPr>
        </p:nvSpPr>
        <p:spPr>
          <a:xfrm>
            <a:off x="739035" y="1437319"/>
            <a:ext cx="10752551" cy="4351338"/>
          </a:xfrm>
        </p:spPr>
        <p:txBody>
          <a:bodyPr>
            <a:normAutofit/>
          </a:bodyPr>
          <a:lstStyle/>
          <a:p>
            <a:r>
              <a:rPr lang="en-US" dirty="0">
                <a:latin typeface="Bryant Medium" panose="020B0503040000020003" pitchFamily="34" charset="0"/>
                <a:cs typeface="Arial" panose="020B0604020202020204" pitchFamily="34" charset="0"/>
              </a:rPr>
              <a:t>Cash, appreciated securities and privately held business interests</a:t>
            </a:r>
          </a:p>
          <a:p>
            <a:r>
              <a:rPr lang="en-US" dirty="0">
                <a:latin typeface="Bryant Medium" panose="020B0503040000020003" pitchFamily="34" charset="0"/>
                <a:cs typeface="Arial" panose="020B0604020202020204" pitchFamily="34" charset="0"/>
              </a:rPr>
              <a:t>CARES Act Provisions</a:t>
            </a:r>
          </a:p>
          <a:p>
            <a:pPr lvl="1"/>
            <a:r>
              <a:rPr lang="en-US" dirty="0">
                <a:latin typeface="Bryant Medium" panose="020B0503040000020003" pitchFamily="34" charset="0"/>
                <a:cs typeface="Arial" panose="020B0604020202020204" pitchFamily="34" charset="0"/>
              </a:rPr>
              <a:t>$300 above-the-line deduction</a:t>
            </a:r>
          </a:p>
          <a:p>
            <a:pPr lvl="1"/>
            <a:r>
              <a:rPr lang="en-US" dirty="0">
                <a:latin typeface="Bryant Medium" panose="020B0503040000020003" pitchFamily="34" charset="0"/>
                <a:cs typeface="Arial" panose="020B0604020202020204" pitchFamily="34" charset="0"/>
              </a:rPr>
              <a:t>100% of AGI Limit</a:t>
            </a:r>
          </a:p>
          <a:p>
            <a:pPr lvl="1"/>
            <a:r>
              <a:rPr lang="en-US" dirty="0">
                <a:latin typeface="Bryant Medium" panose="020B0503040000020003" pitchFamily="34" charset="0"/>
                <a:cs typeface="Arial" panose="020B0604020202020204" pitchFamily="34" charset="0"/>
              </a:rPr>
              <a:t>QCDs</a:t>
            </a:r>
          </a:p>
          <a:p>
            <a:pPr lvl="1"/>
            <a:r>
              <a:rPr lang="en-US" dirty="0">
                <a:latin typeface="Bryant Medium" panose="020B0503040000020003" pitchFamily="34" charset="0"/>
                <a:cs typeface="Arial" panose="020B0604020202020204" pitchFamily="34" charset="0"/>
              </a:rPr>
              <a:t>Carryforward rules</a:t>
            </a:r>
          </a:p>
        </p:txBody>
      </p:sp>
      <p:sp>
        <p:nvSpPr>
          <p:cNvPr id="8" name="Rectangle 7">
            <a:extLst>
              <a:ext uri="{FF2B5EF4-FFF2-40B4-BE49-F238E27FC236}">
                <a16:creationId xmlns:a16="http://schemas.microsoft.com/office/drawing/2014/main" id="{610C5754-E860-3E40-8AEE-2D129FB94C4B}"/>
              </a:ext>
            </a:extLst>
          </p:cNvPr>
          <p:cNvSpPr/>
          <p:nvPr/>
        </p:nvSpPr>
        <p:spPr>
          <a:xfrm>
            <a:off x="0" y="58420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7A290A8A-D3D9-254F-8AC8-09C6FB879F4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11" name="Picture 10" descr="logo_white.ai">
            <a:extLst>
              <a:ext uri="{FF2B5EF4-FFF2-40B4-BE49-F238E27FC236}">
                <a16:creationId xmlns:a16="http://schemas.microsoft.com/office/drawing/2014/main" id="{102E2F1E-B282-1F41-8CAD-175364D06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9156775-042C-1A4A-A3FB-5EE24ACD58C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310760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ryant Medium" panose="020B0503040000020003" pitchFamily="34" charset="0"/>
                <a:cs typeface="Arial" panose="020B0604020202020204" pitchFamily="34" charset="0"/>
              </a:rPr>
              <a:t>Tax Credit Planning</a:t>
            </a:r>
          </a:p>
        </p:txBody>
      </p:sp>
      <p:sp>
        <p:nvSpPr>
          <p:cNvPr id="3" name="Content Placeholder 2"/>
          <p:cNvSpPr>
            <a:spLocks noGrp="1"/>
          </p:cNvSpPr>
          <p:nvPr>
            <p:ph idx="1"/>
          </p:nvPr>
        </p:nvSpPr>
        <p:spPr>
          <a:xfrm>
            <a:off x="739035" y="1437319"/>
            <a:ext cx="10752551" cy="4351338"/>
          </a:xfrm>
        </p:spPr>
        <p:txBody>
          <a:bodyPr>
            <a:normAutofit/>
          </a:bodyPr>
          <a:lstStyle/>
          <a:p>
            <a:r>
              <a:rPr lang="en-US" dirty="0">
                <a:latin typeface="Bryant Medium" panose="020B0503040000020003" pitchFamily="34" charset="0"/>
                <a:cs typeface="Arial" panose="020B0604020202020204" pitchFamily="34" charset="0"/>
              </a:rPr>
              <a:t>Transferable credits</a:t>
            </a:r>
          </a:p>
          <a:p>
            <a:pPr lvl="1"/>
            <a:r>
              <a:rPr lang="en-US" dirty="0">
                <a:latin typeface="Bryant Medium" panose="020B0503040000020003" pitchFamily="34" charset="0"/>
                <a:cs typeface="Arial" panose="020B0604020202020204" pitchFamily="34" charset="0"/>
              </a:rPr>
              <a:t>Lower volume of transferable credits – need to look for other avenues to minimize state tax liability and maximize and leverage use of you money.</a:t>
            </a:r>
          </a:p>
          <a:p>
            <a:pPr lvl="1"/>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10C5754-E860-3E40-8AEE-2D129FB94C4B}"/>
              </a:ext>
            </a:extLst>
          </p:cNvPr>
          <p:cNvSpPr/>
          <p:nvPr/>
        </p:nvSpPr>
        <p:spPr>
          <a:xfrm>
            <a:off x="0" y="58420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7A290A8A-D3D9-254F-8AC8-09C6FB879F43}"/>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11" name="Picture 10" descr="logo_white.ai">
            <a:extLst>
              <a:ext uri="{FF2B5EF4-FFF2-40B4-BE49-F238E27FC236}">
                <a16:creationId xmlns:a16="http://schemas.microsoft.com/office/drawing/2014/main" id="{102E2F1E-B282-1F41-8CAD-175364D06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09156775-042C-1A4A-A3FB-5EE24ACD58C1}"/>
              </a:ext>
            </a:extLst>
          </p:cNvPr>
          <p:cNvPicPr>
            <a:picLocks noChangeAspect="1"/>
          </p:cNvPicPr>
          <p:nvPr/>
        </p:nvPicPr>
        <p:blipFill rotWithShape="1">
          <a:blip r:embed="rId3"/>
          <a:srcRect r="33565"/>
          <a:stretch/>
        </p:blipFill>
        <p:spPr>
          <a:xfrm>
            <a:off x="264151" y="6006839"/>
            <a:ext cx="1476908" cy="660922"/>
          </a:xfrm>
          <a:prstGeom prst="rect">
            <a:avLst/>
          </a:prstGeom>
        </p:spPr>
      </p:pic>
    </p:spTree>
    <p:extLst>
      <p:ext uri="{BB962C8B-B14F-4D97-AF65-F5344CB8AC3E}">
        <p14:creationId xmlns:p14="http://schemas.microsoft.com/office/powerpoint/2010/main" val="44830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ryant Medium" panose="020B0503040000020003" pitchFamily="34" charset="0"/>
                <a:cs typeface="Arial" panose="020B0604020202020204" pitchFamily="34" charset="0"/>
              </a:rPr>
              <a:t>Planning Dynamics: 2020 and Beyond </a:t>
            </a:r>
          </a:p>
        </p:txBody>
      </p:sp>
      <p:sp>
        <p:nvSpPr>
          <p:cNvPr id="3" name="Subtitle 2"/>
          <p:cNvSpPr>
            <a:spLocks noGrp="1"/>
          </p:cNvSpPr>
          <p:nvPr>
            <p:ph type="subTitle" idx="1"/>
          </p:nvPr>
        </p:nvSpPr>
        <p:spPr>
          <a:xfrm>
            <a:off x="1524000" y="4824598"/>
            <a:ext cx="9144000" cy="433202"/>
          </a:xfrm>
        </p:spPr>
        <p:txBody>
          <a:bodyPr>
            <a:normAutofit/>
          </a:bodyPr>
          <a:lstStyle/>
          <a:p>
            <a:r>
              <a:rPr lang="en-US" sz="1800" dirty="0">
                <a:latin typeface="Bryant Medium" panose="020B0503040000020003" pitchFamily="34" charset="0"/>
              </a:rPr>
              <a:t>December 9, 2020</a:t>
            </a:r>
          </a:p>
        </p:txBody>
      </p:sp>
      <p:sp>
        <p:nvSpPr>
          <p:cNvPr id="9" name="Rectangle 8">
            <a:extLst>
              <a:ext uri="{FF2B5EF4-FFF2-40B4-BE49-F238E27FC236}">
                <a16:creationId xmlns:a16="http://schemas.microsoft.com/office/drawing/2014/main" id="{FA8AE239-029A-4E40-86CE-7C47FFC5F0F3}"/>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ooter Placeholder 2"/>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271770" y="3617688"/>
            <a:ext cx="1648460" cy="1099185"/>
          </a:xfrm>
          <a:prstGeom prst="rect">
            <a:avLst/>
          </a:prstGeom>
        </p:spPr>
      </p:pic>
      <p:pic>
        <p:nvPicPr>
          <p:cNvPr id="10" name="Picture 9" descr="logo_white.ai">
            <a:extLst>
              <a:ext uri="{FF2B5EF4-FFF2-40B4-BE49-F238E27FC236}">
                <a16:creationId xmlns:a16="http://schemas.microsoft.com/office/drawing/2014/main" id="{AB10C057-B378-3A4F-B873-DB055E4AE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1" name="Picture 10">
            <a:extLst>
              <a:ext uri="{FF2B5EF4-FFF2-40B4-BE49-F238E27FC236}">
                <a16:creationId xmlns:a16="http://schemas.microsoft.com/office/drawing/2014/main" id="{EEE21119-EE74-BB44-BEAB-E148CCB64FB3}"/>
              </a:ext>
            </a:extLst>
          </p:cNvPr>
          <p:cNvPicPr>
            <a:picLocks noChangeAspect="1"/>
          </p:cNvPicPr>
          <p:nvPr/>
        </p:nvPicPr>
        <p:blipFill rotWithShape="1">
          <a:blip r:embed="rId4"/>
          <a:srcRect r="33565"/>
          <a:stretch/>
        </p:blipFill>
        <p:spPr>
          <a:xfrm>
            <a:off x="264151" y="6006839"/>
            <a:ext cx="1476908" cy="660922"/>
          </a:xfrm>
          <a:prstGeom prst="rect">
            <a:avLst/>
          </a:prstGeom>
        </p:spPr>
      </p:pic>
    </p:spTree>
    <p:extLst>
      <p:ext uri="{BB962C8B-B14F-4D97-AF65-F5344CB8AC3E}">
        <p14:creationId xmlns:p14="http://schemas.microsoft.com/office/powerpoint/2010/main" val="41061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35379" cy="1325563"/>
          </a:xfrm>
        </p:spPr>
        <p:txBody>
          <a:bodyPr/>
          <a:lstStyle/>
          <a:p>
            <a:r>
              <a:rPr lang="en-US" dirty="0">
                <a:latin typeface="Bryant Medium" panose="020B0503040000020003" pitchFamily="34" charset="0"/>
                <a:ea typeface="ＭＳ Ｐゴシック" pitchFamily="34" charset="-128"/>
                <a:cs typeface="Arial" pitchFamily="34" charset="0"/>
              </a:rPr>
              <a:t>Jerry</a:t>
            </a:r>
            <a:r>
              <a:rPr lang="en-US" dirty="0">
                <a:latin typeface="Bryant Medium" panose="020B0503040000020003" pitchFamily="34" charset="0"/>
                <a:cs typeface="Arial" panose="020B0604020202020204" pitchFamily="34" charset="0"/>
              </a:rPr>
              <a:t> Schreiber</a:t>
            </a:r>
          </a:p>
        </p:txBody>
      </p:sp>
      <p:sp>
        <p:nvSpPr>
          <p:cNvPr id="3" name="Content Placeholder 2"/>
          <p:cNvSpPr>
            <a:spLocks noGrp="1"/>
          </p:cNvSpPr>
          <p:nvPr>
            <p:ph idx="1"/>
          </p:nvPr>
        </p:nvSpPr>
        <p:spPr>
          <a:xfrm>
            <a:off x="838200" y="1625209"/>
            <a:ext cx="10515600" cy="4351338"/>
          </a:xfrm>
        </p:spPr>
        <p:txBody>
          <a:bodyPr>
            <a:normAutofit fontScale="55000" lnSpcReduction="20000"/>
          </a:bodyPr>
          <a:lstStyle/>
          <a:p>
            <a:pPr marL="342900" indent="-342900">
              <a:lnSpc>
                <a:spcPct val="120000"/>
              </a:lnSpc>
            </a:pPr>
            <a:r>
              <a:rPr lang="de-DE" dirty="0">
                <a:latin typeface="Bryant Medium" panose="020B0503040000020003" pitchFamily="34" charset="0"/>
                <a:cs typeface="Arial" panose="020B0604020202020204" pitchFamily="34" charset="0"/>
              </a:rPr>
              <a:t>Partner with Schreiber &amp; Schreiber </a:t>
            </a:r>
          </a:p>
          <a:p>
            <a:pPr marL="342900" indent="-342900">
              <a:lnSpc>
                <a:spcPct val="120000"/>
              </a:lnSpc>
            </a:pPr>
            <a:r>
              <a:rPr lang="en-US" dirty="0">
                <a:latin typeface="Bryant Medium" panose="020B0503040000020003" pitchFamily="34" charset="0"/>
                <a:cs typeface="Arial" panose="020B0604020202020204" pitchFamily="34" charset="0"/>
              </a:rPr>
              <a:t>Author, “Documenting a Casualty Loss”, Journal of Accountancy, November 2008 </a:t>
            </a:r>
            <a:r>
              <a:rPr lang="en-US" dirty="0">
                <a:latin typeface="Bryant Medium" panose="020B0503040000020003" pitchFamily="34" charset="0"/>
                <a:cs typeface="Arial" panose="020B0604020202020204" pitchFamily="34" charset="0"/>
                <a:hlinkClick r:id="rId2"/>
              </a:rPr>
              <a:t>http://www.journalofaccountancy.com/Issues/2008/Nov/Documenting+a+Casualty+Loss.htm</a:t>
            </a:r>
            <a:endParaRPr lang="de-DE" dirty="0">
              <a:latin typeface="Bryant Medium" panose="020B0503040000020003" pitchFamily="34" charset="0"/>
              <a:cs typeface="Arial" panose="020B0604020202020204" pitchFamily="34" charset="0"/>
            </a:endParaRPr>
          </a:p>
          <a:p>
            <a:pPr marL="285750" indent="-285750">
              <a:lnSpc>
                <a:spcPct val="120000"/>
              </a:lnSpc>
            </a:pPr>
            <a:r>
              <a:rPr lang="en-US" dirty="0">
                <a:latin typeface="Bryant Medium" panose="020B0503040000020003" pitchFamily="34" charset="0"/>
                <a:cs typeface="Arial" panose="020B0604020202020204" pitchFamily="34" charset="0"/>
              </a:rPr>
              <a:t>Presentations include Hurricanes Katrina, Rita, Wilma, Gustav, Ike, Isaac, Irene, Sandy, Matthew, Harvey, Maria, Irma, Florence, Michael, Laura, Sally, and Delta, the 2010 Nashville TN flooding, 2012 Colorado Springs Fires, 2014 Oklahoma Tornadoes, South Carolina 2015 Flooding, Spring 2016 Louisiana Flooding, August 2016 Louisiana Flooding, and 2020 California Fires.</a:t>
            </a:r>
          </a:p>
          <a:p>
            <a:pPr marL="285750" indent="-285750">
              <a:lnSpc>
                <a:spcPct val="120000"/>
              </a:lnSpc>
            </a:pPr>
            <a:r>
              <a:rPr lang="en-US" dirty="0">
                <a:latin typeface="Bryant Medium" panose="020B0503040000020003" pitchFamily="34" charset="0"/>
                <a:cs typeface="Arial" panose="020B0604020202020204" pitchFamily="34" charset="0"/>
              </a:rPr>
              <a:t>Member, AICPA Tax Executive Committee</a:t>
            </a:r>
          </a:p>
          <a:p>
            <a:pPr marL="285750" indent="-285750">
              <a:lnSpc>
                <a:spcPct val="120000"/>
              </a:lnSpc>
            </a:pPr>
            <a:r>
              <a:rPr lang="en-US" dirty="0">
                <a:latin typeface="Bryant Medium" panose="020B0503040000020003" pitchFamily="34" charset="0"/>
                <a:cs typeface="Arial" panose="020B0604020202020204" pitchFamily="34" charset="0"/>
              </a:rPr>
              <a:t>Author, "</a:t>
            </a:r>
            <a:r>
              <a:rPr lang="en-US" dirty="0">
                <a:latin typeface="Bryant Medium" panose="020B0503040000020003" pitchFamily="34" charset="0"/>
                <a:cs typeface="Arial" panose="020B0604020202020204" pitchFamily="34" charset="0"/>
                <a:hlinkClick r:id="rId3"/>
              </a:rPr>
              <a:t>An Overview of AICPA and IRS Rules of Practice</a:t>
            </a:r>
            <a:r>
              <a:rPr lang="en-US" dirty="0">
                <a:latin typeface="Bryant Medium" panose="020B0503040000020003" pitchFamily="34" charset="0"/>
                <a:cs typeface="Arial" panose="020B0604020202020204" pitchFamily="34" charset="0"/>
              </a:rPr>
              <a:t>”, The Tax Adviser, February 2014 </a:t>
            </a:r>
          </a:p>
          <a:p>
            <a:pPr marL="285750" indent="-285750">
              <a:lnSpc>
                <a:spcPct val="120000"/>
              </a:lnSpc>
            </a:pPr>
            <a:r>
              <a:rPr lang="en-US" dirty="0">
                <a:latin typeface="Bryant Medium" panose="020B0503040000020003" pitchFamily="34" charset="0"/>
                <a:cs typeface="Arial" panose="020B0604020202020204" pitchFamily="34" charset="0"/>
              </a:rPr>
              <a:t>Author, “</a:t>
            </a:r>
            <a:r>
              <a:rPr lang="en-US" dirty="0">
                <a:latin typeface="Bryant Medium" panose="020B0503040000020003" pitchFamily="34" charset="0"/>
                <a:cs typeface="Arial" panose="020B0604020202020204" pitchFamily="34" charset="0"/>
                <a:hlinkClick r:id="rId4"/>
              </a:rPr>
              <a:t>Tax Practice Quality Control</a:t>
            </a:r>
            <a:r>
              <a:rPr lang="en-US" dirty="0">
                <a:latin typeface="Bryant Medium" panose="020B0503040000020003" pitchFamily="34" charset="0"/>
                <a:cs typeface="Arial" panose="020B0604020202020204" pitchFamily="34" charset="0"/>
              </a:rPr>
              <a:t>”, The Tax Adviser, November 2012</a:t>
            </a:r>
          </a:p>
          <a:p>
            <a:pPr marL="285750" indent="-285750">
              <a:lnSpc>
                <a:spcPct val="120000"/>
              </a:lnSpc>
            </a:pPr>
            <a:r>
              <a:rPr lang="en-US" dirty="0">
                <a:latin typeface="Bryant Medium" panose="020B0503040000020003" pitchFamily="34" charset="0"/>
                <a:cs typeface="Arial" panose="020B0604020202020204" pitchFamily="34" charset="0"/>
              </a:rPr>
              <a:t>Author, "</a:t>
            </a:r>
            <a:r>
              <a:rPr lang="en-US" dirty="0">
                <a:latin typeface="Bryant Medium" panose="020B0503040000020003" pitchFamily="34" charset="0"/>
                <a:cs typeface="Arial" panose="020B0604020202020204" pitchFamily="34" charset="0"/>
                <a:hlinkClick r:id="rId5"/>
              </a:rPr>
              <a:t>Circular 230 Best Practices</a:t>
            </a:r>
            <a:r>
              <a:rPr lang="en-US" dirty="0">
                <a:latin typeface="Bryant Medium" panose="020B0503040000020003" pitchFamily="34" charset="0"/>
                <a:cs typeface="Arial" panose="020B0604020202020204" pitchFamily="34" charset="0"/>
              </a:rPr>
              <a:t>”, The Tax Adviser, April 2010</a:t>
            </a:r>
          </a:p>
          <a:p>
            <a:pPr marL="285750" indent="-285750">
              <a:lnSpc>
                <a:spcPct val="120000"/>
              </a:lnSpc>
            </a:pPr>
            <a:r>
              <a:rPr lang="en-US" dirty="0">
                <a:latin typeface="Bryant Medium" panose="020B0503040000020003" pitchFamily="34" charset="0"/>
                <a:cs typeface="Arial" panose="020B0604020202020204" pitchFamily="34" charset="0"/>
              </a:rPr>
              <a:t>Author, “</a:t>
            </a:r>
            <a:r>
              <a:rPr lang="en-US" dirty="0">
                <a:latin typeface="Bryant Medium" panose="020B0503040000020003" pitchFamily="34" charset="0"/>
                <a:cs typeface="Arial" panose="020B0604020202020204" pitchFamily="34" charset="0"/>
                <a:hlinkClick r:id="rId6"/>
              </a:rPr>
              <a:t>Strengthening Tax Services' Foundation</a:t>
            </a:r>
            <a:r>
              <a:rPr lang="en-US" dirty="0">
                <a:latin typeface="Bryant Medium" panose="020B0503040000020003" pitchFamily="34" charset="0"/>
                <a:cs typeface="Arial" panose="020B0604020202020204" pitchFamily="34" charset="0"/>
              </a:rPr>
              <a:t>”, Journal of Accountancy, May 2009</a:t>
            </a:r>
          </a:p>
          <a:p>
            <a:pPr marL="285750" indent="-285750">
              <a:lnSpc>
                <a:spcPct val="120000"/>
              </a:lnSpc>
            </a:pPr>
            <a:r>
              <a:rPr lang="en-US" dirty="0">
                <a:latin typeface="Bryant Medium" panose="020B0503040000020003" pitchFamily="34" charset="0"/>
                <a:cs typeface="Arial" panose="020B0604020202020204" pitchFamily="34" charset="0"/>
              </a:rPr>
              <a:t>Contact at: </a:t>
            </a:r>
            <a:r>
              <a:rPr lang="en-US" u="sng" dirty="0">
                <a:latin typeface="Bryant Medium" panose="020B0503040000020003" pitchFamily="34" charset="0"/>
                <a:cs typeface="Arial" panose="020B0604020202020204" pitchFamily="34" charset="0"/>
                <a:hlinkClick r:id="rId7"/>
              </a:rPr>
              <a:t>ghschreiber@bellsouth.</a:t>
            </a:r>
            <a:r>
              <a:rPr lang="en-US" dirty="0">
                <a:latin typeface="Bryant Medium" panose="020B0503040000020003" pitchFamily="34" charset="0"/>
                <a:cs typeface="Arial" panose="020B0604020202020204" pitchFamily="34" charset="0"/>
                <a:hlinkClick r:id="rId7"/>
              </a:rPr>
              <a:t>net</a:t>
            </a:r>
            <a:r>
              <a:rPr lang="en-US" dirty="0">
                <a:latin typeface="Bryant Medium" panose="020B0503040000020003" pitchFamily="34" charset="0"/>
                <a:cs typeface="Arial" panose="020B0604020202020204" pitchFamily="34" charset="0"/>
              </a:rPr>
              <a:t>, Phone 504-832-1819</a:t>
            </a:r>
          </a:p>
        </p:txBody>
      </p:sp>
      <p:pic>
        <p:nvPicPr>
          <p:cNvPr id="7" name="Picture 2">
            <a:extLst>
              <a:ext uri="{FF2B5EF4-FFF2-40B4-BE49-F238E27FC236}">
                <a16:creationId xmlns:a16="http://schemas.microsoft.com/office/drawing/2014/main" id="{58456FB3-07DC-4BAC-B892-547F4C6929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6421" y="365125"/>
            <a:ext cx="1598444" cy="1598444"/>
          </a:xfrm>
          <a:prstGeom prst="rect">
            <a:avLst/>
          </a:prstGeom>
          <a:noFill/>
          <a:ln>
            <a:noFill/>
          </a:ln>
          <a:effectLst>
            <a:innerShdw blurRad="63500" dist="50800" dir="18900000">
              <a:schemeClr val="accent2">
                <a:alpha val="50000"/>
              </a:schemeClr>
            </a:inn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6206D610-11F8-7F4A-9331-78D1290C8732}"/>
              </a:ext>
            </a:extLst>
          </p:cNvPr>
          <p:cNvSpPr/>
          <p:nvPr/>
        </p:nvSpPr>
        <p:spPr>
          <a:xfrm>
            <a:off x="0" y="5816600"/>
            <a:ext cx="12192000" cy="1041400"/>
          </a:xfrm>
          <a:prstGeom prst="rect">
            <a:avLst/>
          </a:prstGeom>
          <a:solidFill>
            <a:srgbClr val="FFAA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ooter Placeholder 2">
            <a:extLst>
              <a:ext uri="{FF2B5EF4-FFF2-40B4-BE49-F238E27FC236}">
                <a16:creationId xmlns:a16="http://schemas.microsoft.com/office/drawing/2014/main" id="{8250F7F5-1C39-4245-A8BC-7D4B0B9698FE}"/>
              </a:ext>
            </a:extLst>
          </p:cNvPr>
          <p:cNvSpPr txBox="1">
            <a:spLocks/>
          </p:cNvSpPr>
          <p:nvPr/>
        </p:nvSpPr>
        <p:spPr>
          <a:xfrm>
            <a:off x="4164875"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Schreiber &amp; Schreiber</a:t>
            </a:r>
          </a:p>
          <a:p>
            <a:r>
              <a:rPr lang="en-US" sz="900" dirty="0"/>
              <a:t>Certified Public Accountants</a:t>
            </a:r>
          </a:p>
        </p:txBody>
      </p:sp>
      <p:pic>
        <p:nvPicPr>
          <p:cNvPr id="11" name="Picture 10" descr="logo_white.ai">
            <a:extLst>
              <a:ext uri="{FF2B5EF4-FFF2-40B4-BE49-F238E27FC236}">
                <a16:creationId xmlns:a16="http://schemas.microsoft.com/office/drawing/2014/main" id="{921937F4-E51E-C447-B2E2-C8275BE468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7800" y="5930900"/>
            <a:ext cx="1727200" cy="863600"/>
          </a:xfrm>
          <a:prstGeom prst="rect">
            <a:avLst/>
          </a:prstGeom>
        </p:spPr>
      </p:pic>
      <p:pic>
        <p:nvPicPr>
          <p:cNvPr id="12" name="Picture 11">
            <a:extLst>
              <a:ext uri="{FF2B5EF4-FFF2-40B4-BE49-F238E27FC236}">
                <a16:creationId xmlns:a16="http://schemas.microsoft.com/office/drawing/2014/main" id="{22C9957B-CE0E-8F4E-9BC6-BB3E6AC58523}"/>
              </a:ext>
            </a:extLst>
          </p:cNvPr>
          <p:cNvPicPr>
            <a:picLocks noChangeAspect="1"/>
          </p:cNvPicPr>
          <p:nvPr/>
        </p:nvPicPr>
        <p:blipFill rotWithShape="1">
          <a:blip r:embed="rId10"/>
          <a:srcRect r="33565"/>
          <a:stretch/>
        </p:blipFill>
        <p:spPr>
          <a:xfrm>
            <a:off x="264151" y="6006839"/>
            <a:ext cx="1476908" cy="660922"/>
          </a:xfrm>
          <a:prstGeom prst="rect">
            <a:avLst/>
          </a:prstGeom>
        </p:spPr>
      </p:pic>
    </p:spTree>
    <p:extLst>
      <p:ext uri="{BB962C8B-B14F-4D97-AF65-F5344CB8AC3E}">
        <p14:creationId xmlns:p14="http://schemas.microsoft.com/office/powerpoint/2010/main" val="3233036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 Logo.new" id="{6E600AAD-92EE-4024-859A-D2F0E3E45498}" vid="{4144BC16-BD10-47C7-BA6F-786820B03A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1424</TotalTime>
  <Words>3270</Words>
  <Application>Microsoft Macintosh PowerPoint</Application>
  <PresentationFormat>Widescreen</PresentationFormat>
  <Paragraphs>342</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ＭＳ Ｐゴシック</vt:lpstr>
      <vt:lpstr>Arial</vt:lpstr>
      <vt:lpstr>Bryant Medium</vt:lpstr>
      <vt:lpstr>Calibri</vt:lpstr>
      <vt:lpstr>Calibri Light</vt:lpstr>
      <vt:lpstr>Times New Roman</vt:lpstr>
      <vt:lpstr>Office Theme</vt:lpstr>
      <vt:lpstr>Top Tax Planning Opportunities for 2020</vt:lpstr>
      <vt:lpstr>Income Tax Planning</vt:lpstr>
      <vt:lpstr>Income Tax Planning</vt:lpstr>
      <vt:lpstr>Estate Planning</vt:lpstr>
      <vt:lpstr>Business Tax Planning</vt:lpstr>
      <vt:lpstr>Charitable Giving</vt:lpstr>
      <vt:lpstr>Tax Credit Planning</vt:lpstr>
      <vt:lpstr>Planning Dynamics: 2020 and Beyond </vt:lpstr>
      <vt:lpstr>Jerry Schreiber</vt:lpstr>
      <vt:lpstr>Contact Info</vt:lpstr>
      <vt:lpstr>Planning Considerations</vt:lpstr>
      <vt:lpstr>PowerPoint Presentation</vt:lpstr>
      <vt:lpstr>The Whole Team Has To Be Involved Planning Dynamics are Changing </vt:lpstr>
      <vt:lpstr>Planning Considerations Forget Territorial Boundaries! We have one goal - to serve the client </vt:lpstr>
      <vt:lpstr>PowerPoint Presentation</vt:lpstr>
      <vt:lpstr>Legal</vt:lpstr>
      <vt:lpstr>PowerPoint Presentation</vt:lpstr>
      <vt:lpstr>Investments</vt:lpstr>
      <vt:lpstr>Insurance</vt:lpstr>
      <vt:lpstr>Charity</vt:lpstr>
      <vt:lpstr>TCJA (Modification of deduction for taxes not paid or accrued in a trade or business (sec. 1303 of the House bill, sec. 11042 of the Senate amendment, and sec. 164 of the Code)) </vt:lpstr>
      <vt:lpstr>The provision contains an exception to the above-stated rule. Under the provision a taxpayer may claim an itemized deduction of up to $10,000 ($5,000 for married taxpayer filing a separate return) for the aggregate of (i) State and local property taxes not paid or accrued in carrying on a trade or business, or an activity described in section 212, and (ii) State and local income, war profits, and excess profits taxes (or sales taxes in lieu of income, etc. taxes) paid or accrued in the taxable year. Foreign real property taxes may not be deducted under this exception. The above rules apply to taxable years beginning after December 31, 2017, and beginning before January 1, 2026.</vt:lpstr>
      <vt:lpstr>Notice 2019-12 https://www.irs.gov/pub/irs-drop/n-19-12.pdf </vt:lpstr>
      <vt:lpstr>SECTION 3. SAFE HARBOR FOR INDIVIDUALS </vt:lpstr>
      <vt:lpstr>Example 1 </vt:lpstr>
      <vt:lpstr>Example 2 </vt:lpstr>
      <vt:lpstr>Example 3 </vt:lpstr>
      <vt:lpstr>Louisiana Tuition Donation  Rebate Program</vt:lpstr>
      <vt:lpstr>PowerPoint Presentation</vt:lpstr>
      <vt:lpstr>Tuition Deduction/Credit Program </vt:lpstr>
      <vt:lpstr>PowerPoint Presentation</vt:lpstr>
      <vt:lpstr>PowerPoint Presentation</vt:lpstr>
      <vt:lpstr>Individual Example</vt:lpstr>
      <vt:lpstr>Individual Example-Continued</vt:lpstr>
      <vt:lpstr>Individual Example-Continued</vt:lpstr>
      <vt:lpstr>Corporate Example</vt:lpstr>
      <vt:lpstr>Tax Dollars for Young Scholars: The Tuition Donation Credit</vt:lpstr>
      <vt:lpstr>Background of TDC: National Context</vt:lpstr>
      <vt:lpstr>Background of TDC: The Rationale</vt:lpstr>
      <vt:lpstr>Background of TDC: Legislative</vt:lpstr>
      <vt:lpstr>Tuition Donation Credit - TDC</vt:lpstr>
      <vt:lpstr>How does the TDC program work:  </vt:lpstr>
      <vt:lpstr>How does the TDC program work:</vt:lpstr>
      <vt:lpstr>How does the TDC program work?  </vt:lpstr>
      <vt:lpstr>PowerPoint Presentation</vt:lpstr>
      <vt:lpstr>Ways to Give</vt:lpstr>
      <vt:lpstr>Tax Benefit by Entity: Individuals</vt:lpstr>
      <vt:lpstr>Tax Benefit by Entity: Businesses</vt:lpstr>
      <vt:lpstr>Individual vs Corporate Timelines </vt:lpstr>
      <vt:lpstr>Where the TDC Stands Now: Federal</vt:lpstr>
      <vt:lpstr>Safe Harbor</vt:lpstr>
      <vt:lpstr>Where the TDC Stands Now: State</vt:lpstr>
      <vt:lpstr>Receipts and Forms </vt:lpstr>
      <vt:lpstr>PowerPoint Presentation</vt:lpstr>
      <vt:lpstr>PowerPoint Presentation</vt:lpstr>
      <vt:lpstr>Miscellaneous Questions</vt:lpstr>
      <vt:lpstr>Tuition Donation Credit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Ragan Pape</cp:lastModifiedBy>
  <cp:revision>78</cp:revision>
  <cp:lastPrinted>2020-11-19T20:03:49Z</cp:lastPrinted>
  <dcterms:created xsi:type="dcterms:W3CDTF">2020-11-13T17:40:51Z</dcterms:created>
  <dcterms:modified xsi:type="dcterms:W3CDTF">2020-12-09T19:26:23Z</dcterms:modified>
</cp:coreProperties>
</file>